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Rubik Spray Paint" charset="1" panose="00000000000000000000"/>
      <p:regular r:id="rId21"/>
    </p:embeddedFont>
    <p:embeddedFont>
      <p:font typeface="Touvlo Bold" charset="1" panose="020B0804030403020204"/>
      <p:regular r:id="rId22"/>
    </p:embeddedFont>
    <p:embeddedFont>
      <p:font typeface="Touvlo" charset="1" panose="020B0604030403020204"/>
      <p:regular r:id="rId23"/>
    </p:embeddedFont>
    <p:embeddedFont>
      <p:font typeface="Canva Sans" charset="1" panose="020B0503030501040103"/>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18.png" Type="http://schemas.openxmlformats.org/officeDocument/2006/relationships/image"/><Relationship Id="rId12" Target="../media/image25.pn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jpe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104809"/>
            <a:ext cx="10298097" cy="10496617"/>
          </a:xfrm>
          <a:custGeom>
            <a:avLst/>
            <a:gdLst/>
            <a:ahLst/>
            <a:cxnLst/>
            <a:rect r="r" b="b" t="t" l="l"/>
            <a:pathLst>
              <a:path h="10496617" w="10298097">
                <a:moveTo>
                  <a:pt x="0" y="0"/>
                </a:moveTo>
                <a:lnTo>
                  <a:pt x="10298097" y="0"/>
                </a:lnTo>
                <a:lnTo>
                  <a:pt x="10298097" y="10496618"/>
                </a:lnTo>
                <a:lnTo>
                  <a:pt x="0" y="10496618"/>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246630" y="-244674"/>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7336543">
            <a:off x="12070885" y="3338645"/>
            <a:ext cx="12434231" cy="7189246"/>
          </a:xfrm>
          <a:custGeom>
            <a:avLst/>
            <a:gdLst/>
            <a:ahLst/>
            <a:cxnLst/>
            <a:rect r="r" b="b" t="t" l="l"/>
            <a:pathLst>
              <a:path h="7189246" w="12434231">
                <a:moveTo>
                  <a:pt x="0" y="0"/>
                </a:moveTo>
                <a:lnTo>
                  <a:pt x="12434230" y="0"/>
                </a:lnTo>
                <a:lnTo>
                  <a:pt x="12434230" y="7189246"/>
                </a:lnTo>
                <a:lnTo>
                  <a:pt x="0" y="71892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320899">
            <a:off x="8114658" y="2648395"/>
            <a:ext cx="10921377" cy="11303244"/>
          </a:xfrm>
          <a:custGeom>
            <a:avLst/>
            <a:gdLst/>
            <a:ahLst/>
            <a:cxnLst/>
            <a:rect r="r" b="b" t="t" l="l"/>
            <a:pathLst>
              <a:path h="11303244" w="10921377">
                <a:moveTo>
                  <a:pt x="0" y="0"/>
                </a:moveTo>
                <a:lnTo>
                  <a:pt x="10921377" y="0"/>
                </a:lnTo>
                <a:lnTo>
                  <a:pt x="10921377" y="11303243"/>
                </a:lnTo>
                <a:lnTo>
                  <a:pt x="0" y="11303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86264">
            <a:off x="-3664278" y="7647376"/>
            <a:ext cx="12434231" cy="7189246"/>
          </a:xfrm>
          <a:custGeom>
            <a:avLst/>
            <a:gdLst/>
            <a:ahLst/>
            <a:cxnLst/>
            <a:rect r="r" b="b" t="t" l="l"/>
            <a:pathLst>
              <a:path h="7189246" w="12434231">
                <a:moveTo>
                  <a:pt x="0" y="0"/>
                </a:moveTo>
                <a:lnTo>
                  <a:pt x="12434231" y="0"/>
                </a:lnTo>
                <a:lnTo>
                  <a:pt x="12434231" y="7189246"/>
                </a:lnTo>
                <a:lnTo>
                  <a:pt x="0" y="71892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73104">
            <a:off x="865938" y="2596022"/>
            <a:ext cx="10401981" cy="2881664"/>
          </a:xfrm>
          <a:prstGeom prst="rect">
            <a:avLst/>
          </a:prstGeom>
        </p:spPr>
        <p:txBody>
          <a:bodyPr anchor="t" rtlCol="false" tIns="0" lIns="0" bIns="0" rIns="0">
            <a:spAutoFit/>
          </a:bodyPr>
          <a:lstStyle/>
          <a:p>
            <a:pPr algn="l">
              <a:lnSpc>
                <a:spcPts val="11024"/>
              </a:lnSpc>
            </a:pPr>
            <a:r>
              <a:rPr lang="en-US" sz="11249">
                <a:solidFill>
                  <a:srgbClr val="FFFFFF"/>
                </a:solidFill>
                <a:latin typeface="Rubik Spray Paint"/>
                <a:ea typeface="Rubik Spray Paint"/>
                <a:cs typeface="Rubik Spray Paint"/>
                <a:sym typeface="Rubik Spray Paint"/>
              </a:rPr>
              <a:t>MCDONALD'S BURGERS</a:t>
            </a:r>
          </a:p>
        </p:txBody>
      </p:sp>
      <p:sp>
        <p:nvSpPr>
          <p:cNvPr name="TextBox 9" id="9"/>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0" id="10"/>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1" id="11"/>
          <p:cNvSpPr txBox="true"/>
          <p:nvPr/>
        </p:nvSpPr>
        <p:spPr>
          <a:xfrm rot="0">
            <a:off x="1463078" y="5845834"/>
            <a:ext cx="7692540" cy="869610"/>
          </a:xfrm>
          <a:prstGeom prst="rect">
            <a:avLst/>
          </a:prstGeom>
        </p:spPr>
        <p:txBody>
          <a:bodyPr anchor="t" rtlCol="false" tIns="0" lIns="0" bIns="0" rIns="0">
            <a:spAutoFit/>
          </a:bodyPr>
          <a:lstStyle/>
          <a:p>
            <a:pPr algn="l">
              <a:lnSpc>
                <a:spcPts val="7191"/>
              </a:lnSpc>
            </a:pPr>
            <a:r>
              <a:rPr lang="en-US" sz="5136">
                <a:solidFill>
                  <a:srgbClr val="FFCF00"/>
                </a:solidFill>
                <a:latin typeface="Touvlo"/>
                <a:ea typeface="Touvlo"/>
                <a:cs typeface="Touvlo"/>
                <a:sym typeface="Touvlo"/>
              </a:rPr>
              <a:t>I'm Lovin' It.</a:t>
            </a:r>
          </a:p>
        </p:txBody>
      </p:sp>
      <p:sp>
        <p:nvSpPr>
          <p:cNvPr name="Freeform 12" id="12"/>
          <p:cNvSpPr/>
          <p:nvPr/>
        </p:nvSpPr>
        <p:spPr>
          <a:xfrm flipH="false" flipV="false" rot="0">
            <a:off x="8687754" y="6721719"/>
            <a:ext cx="1470584" cy="1481697"/>
          </a:xfrm>
          <a:custGeom>
            <a:avLst/>
            <a:gdLst/>
            <a:ahLst/>
            <a:cxnLst/>
            <a:rect r="r" b="b" t="t" l="l"/>
            <a:pathLst>
              <a:path h="1481697" w="1470584">
                <a:moveTo>
                  <a:pt x="0" y="0"/>
                </a:moveTo>
                <a:lnTo>
                  <a:pt x="1470584" y="0"/>
                </a:lnTo>
                <a:lnTo>
                  <a:pt x="1470584" y="1481697"/>
                </a:lnTo>
                <a:lnTo>
                  <a:pt x="0" y="14816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0158338" y="2047710"/>
            <a:ext cx="8269177" cy="7080483"/>
          </a:xfrm>
          <a:custGeom>
            <a:avLst/>
            <a:gdLst/>
            <a:ahLst/>
            <a:cxnLst/>
            <a:rect r="r" b="b" t="t" l="l"/>
            <a:pathLst>
              <a:path h="7080483" w="8269177">
                <a:moveTo>
                  <a:pt x="0" y="0"/>
                </a:moveTo>
                <a:lnTo>
                  <a:pt x="8269177" y="0"/>
                </a:lnTo>
                <a:lnTo>
                  <a:pt x="8269177" y="7080483"/>
                </a:lnTo>
                <a:lnTo>
                  <a:pt x="0" y="7080483"/>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559974" y="-31121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grpSp>
        <p:nvGrpSpPr>
          <p:cNvPr name="Group 8" id="8"/>
          <p:cNvGrpSpPr/>
          <p:nvPr/>
        </p:nvGrpSpPr>
        <p:grpSpPr>
          <a:xfrm rot="0">
            <a:off x="2044170" y="2950706"/>
            <a:ext cx="14199660" cy="2192794"/>
            <a:chOff x="0" y="0"/>
            <a:chExt cx="3739828" cy="577526"/>
          </a:xfrm>
        </p:grpSpPr>
        <p:sp>
          <p:nvSpPr>
            <p:cNvPr name="Freeform 9" id="9"/>
            <p:cNvSpPr/>
            <p:nvPr/>
          </p:nvSpPr>
          <p:spPr>
            <a:xfrm flipH="false" flipV="false" rot="0">
              <a:off x="0" y="0"/>
              <a:ext cx="3739828" cy="577526"/>
            </a:xfrm>
            <a:custGeom>
              <a:avLst/>
              <a:gdLst/>
              <a:ahLst/>
              <a:cxnLst/>
              <a:rect r="r" b="b" t="t" l="l"/>
              <a:pathLst>
                <a:path h="577526" w="3739828">
                  <a:moveTo>
                    <a:pt x="27806" y="0"/>
                  </a:moveTo>
                  <a:lnTo>
                    <a:pt x="3712022" y="0"/>
                  </a:lnTo>
                  <a:cubicBezTo>
                    <a:pt x="3727379" y="0"/>
                    <a:pt x="3739828" y="12449"/>
                    <a:pt x="3739828" y="27806"/>
                  </a:cubicBezTo>
                  <a:lnTo>
                    <a:pt x="3739828" y="549720"/>
                  </a:lnTo>
                  <a:cubicBezTo>
                    <a:pt x="3739828" y="565077"/>
                    <a:pt x="3727379" y="577526"/>
                    <a:pt x="3712022" y="577526"/>
                  </a:cubicBezTo>
                  <a:lnTo>
                    <a:pt x="27806" y="577526"/>
                  </a:lnTo>
                  <a:cubicBezTo>
                    <a:pt x="12449" y="577526"/>
                    <a:pt x="0" y="565077"/>
                    <a:pt x="0" y="549720"/>
                  </a:cubicBezTo>
                  <a:lnTo>
                    <a:pt x="0" y="27806"/>
                  </a:lnTo>
                  <a:cubicBezTo>
                    <a:pt x="0" y="12449"/>
                    <a:pt x="12449" y="0"/>
                    <a:pt x="27806" y="0"/>
                  </a:cubicBezTo>
                  <a:close/>
                </a:path>
              </a:pathLst>
            </a:custGeom>
            <a:solidFill>
              <a:srgbClr val="FFCF00"/>
            </a:solidFill>
          </p:spPr>
        </p:sp>
        <p:sp>
          <p:nvSpPr>
            <p:cNvPr name="TextBox 10" id="10"/>
            <p:cNvSpPr txBox="true"/>
            <p:nvPr/>
          </p:nvSpPr>
          <p:spPr>
            <a:xfrm>
              <a:off x="0" y="-47625"/>
              <a:ext cx="3739828" cy="625151"/>
            </a:xfrm>
            <a:prstGeom prst="rect">
              <a:avLst/>
            </a:prstGeom>
          </p:spPr>
          <p:txBody>
            <a:bodyPr anchor="ctr" rtlCol="false" tIns="50800" lIns="50800" bIns="50800" rIns="50800"/>
            <a:lstStyle/>
            <a:p>
              <a:pPr algn="ctr">
                <a:lnSpc>
                  <a:spcPts val="3549"/>
                </a:lnSpc>
              </a:pPr>
            </a:p>
          </p:txBody>
        </p:sp>
      </p:grpSp>
      <p:sp>
        <p:nvSpPr>
          <p:cNvPr name="TextBox 11" id="11"/>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2" id="12"/>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3" id="13"/>
          <p:cNvSpPr txBox="true"/>
          <p:nvPr/>
        </p:nvSpPr>
        <p:spPr>
          <a:xfrm rot="0">
            <a:off x="3805377" y="3149058"/>
            <a:ext cx="12099431" cy="1671878"/>
          </a:xfrm>
          <a:prstGeom prst="rect">
            <a:avLst/>
          </a:prstGeom>
        </p:spPr>
        <p:txBody>
          <a:bodyPr anchor="t" rtlCol="false" tIns="0" lIns="0" bIns="0" rIns="0">
            <a:spAutoFit/>
          </a:bodyPr>
          <a:lstStyle/>
          <a:p>
            <a:pPr algn="l">
              <a:lnSpc>
                <a:spcPts val="4442"/>
              </a:lnSpc>
            </a:pPr>
            <a:r>
              <a:rPr lang="en-US" sz="3173">
                <a:solidFill>
                  <a:srgbClr val="000000"/>
                </a:solidFill>
                <a:latin typeface="Canva Sans"/>
                <a:ea typeface="Canva Sans"/>
                <a:cs typeface="Canva Sans"/>
                <a:sym typeface="Canva Sans"/>
              </a:rPr>
              <a:t>The average number of items per order is currently 2.28. This could potentially increase to 3 if targeted discounts are offered on combinations such as Chicken and Salad.</a:t>
            </a:r>
          </a:p>
        </p:txBody>
      </p:sp>
      <p:grpSp>
        <p:nvGrpSpPr>
          <p:cNvPr name="Group 14" id="14"/>
          <p:cNvGrpSpPr/>
          <p:nvPr/>
        </p:nvGrpSpPr>
        <p:grpSpPr>
          <a:xfrm rot="0">
            <a:off x="2321838" y="3393436"/>
            <a:ext cx="1181815" cy="1235601"/>
            <a:chOff x="0" y="0"/>
            <a:chExt cx="3151506" cy="3294936"/>
          </a:xfrm>
        </p:grpSpPr>
        <p:sp>
          <p:nvSpPr>
            <p:cNvPr name="Freeform 15" id="15"/>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16" id="16"/>
          <p:cNvSpPr txBox="true"/>
          <p:nvPr/>
        </p:nvSpPr>
        <p:spPr>
          <a:xfrm rot="0">
            <a:off x="2663300" y="3572912"/>
            <a:ext cx="729812" cy="857250"/>
          </a:xfrm>
          <a:prstGeom prst="rect">
            <a:avLst/>
          </a:prstGeom>
        </p:spPr>
        <p:txBody>
          <a:bodyPr anchor="t" rtlCol="false" tIns="0" lIns="0" bIns="0" rIns="0">
            <a:spAutoFit/>
          </a:bodyPr>
          <a:lstStyle/>
          <a:p>
            <a:pPr algn="l">
              <a:lnSpc>
                <a:spcPts val="6756"/>
              </a:lnSpc>
            </a:pPr>
            <a:r>
              <a:rPr lang="en-US" sz="5630" b="true">
                <a:solidFill>
                  <a:srgbClr val="FFFFFF"/>
                </a:solidFill>
                <a:latin typeface="Canva Sans Bold"/>
                <a:ea typeface="Canva Sans Bold"/>
                <a:cs typeface="Canva Sans Bold"/>
                <a:sym typeface="Canva Sans Bold"/>
              </a:rPr>
              <a:t>6</a:t>
            </a:r>
          </a:p>
        </p:txBody>
      </p:sp>
      <p:sp>
        <p:nvSpPr>
          <p:cNvPr name="TextBox 17" id="17"/>
          <p:cNvSpPr txBox="true"/>
          <p:nvPr/>
        </p:nvSpPr>
        <p:spPr>
          <a:xfrm rot="0">
            <a:off x="5867957" y="1586813"/>
            <a:ext cx="7102710" cy="639613"/>
          </a:xfrm>
          <a:prstGeom prst="rect">
            <a:avLst/>
          </a:prstGeom>
        </p:spPr>
        <p:txBody>
          <a:bodyPr anchor="t" rtlCol="false" tIns="0" lIns="0" bIns="0" rIns="0">
            <a:spAutoFit/>
          </a:bodyPr>
          <a:lstStyle/>
          <a:p>
            <a:pPr algn="l">
              <a:lnSpc>
                <a:spcPts val="4727"/>
              </a:lnSpc>
            </a:pPr>
            <a:r>
              <a:rPr lang="en-US" sz="4824">
                <a:solidFill>
                  <a:srgbClr val="FFFFFF"/>
                </a:solidFill>
                <a:latin typeface="Rubik Spray Paint"/>
                <a:ea typeface="Rubik Spray Paint"/>
                <a:cs typeface="Rubik Spray Paint"/>
                <a:sym typeface="Rubik Spray Paint"/>
              </a:rPr>
              <a:t>PROBLEM 6 INSIGHTS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559974" y="-31121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grpSp>
        <p:nvGrpSpPr>
          <p:cNvPr name="Group 8" id="8"/>
          <p:cNvGrpSpPr/>
          <p:nvPr/>
        </p:nvGrpSpPr>
        <p:grpSpPr>
          <a:xfrm rot="0">
            <a:off x="2044170" y="2950706"/>
            <a:ext cx="14199660" cy="2683625"/>
            <a:chOff x="0" y="0"/>
            <a:chExt cx="3739828" cy="706798"/>
          </a:xfrm>
        </p:grpSpPr>
        <p:sp>
          <p:nvSpPr>
            <p:cNvPr name="Freeform 9" id="9"/>
            <p:cNvSpPr/>
            <p:nvPr/>
          </p:nvSpPr>
          <p:spPr>
            <a:xfrm flipH="false" flipV="false" rot="0">
              <a:off x="0" y="0"/>
              <a:ext cx="3739828" cy="706798"/>
            </a:xfrm>
            <a:custGeom>
              <a:avLst/>
              <a:gdLst/>
              <a:ahLst/>
              <a:cxnLst/>
              <a:rect r="r" b="b" t="t" l="l"/>
              <a:pathLst>
                <a:path h="706798" w="3739828">
                  <a:moveTo>
                    <a:pt x="27806" y="0"/>
                  </a:moveTo>
                  <a:lnTo>
                    <a:pt x="3712022" y="0"/>
                  </a:lnTo>
                  <a:cubicBezTo>
                    <a:pt x="3727379" y="0"/>
                    <a:pt x="3739828" y="12449"/>
                    <a:pt x="3739828" y="27806"/>
                  </a:cubicBezTo>
                  <a:lnTo>
                    <a:pt x="3739828" y="678992"/>
                  </a:lnTo>
                  <a:cubicBezTo>
                    <a:pt x="3739828" y="686367"/>
                    <a:pt x="3736899" y="693439"/>
                    <a:pt x="3731684" y="698654"/>
                  </a:cubicBezTo>
                  <a:cubicBezTo>
                    <a:pt x="3726469" y="703869"/>
                    <a:pt x="3719397" y="706798"/>
                    <a:pt x="3712022" y="706798"/>
                  </a:cubicBezTo>
                  <a:lnTo>
                    <a:pt x="27806" y="706798"/>
                  </a:lnTo>
                  <a:cubicBezTo>
                    <a:pt x="12449" y="706798"/>
                    <a:pt x="0" y="694349"/>
                    <a:pt x="0" y="678992"/>
                  </a:cubicBezTo>
                  <a:lnTo>
                    <a:pt x="0" y="27806"/>
                  </a:lnTo>
                  <a:cubicBezTo>
                    <a:pt x="0" y="12449"/>
                    <a:pt x="12449" y="0"/>
                    <a:pt x="27806" y="0"/>
                  </a:cubicBezTo>
                  <a:close/>
                </a:path>
              </a:pathLst>
            </a:custGeom>
            <a:solidFill>
              <a:srgbClr val="FFCF00"/>
            </a:solidFill>
          </p:spPr>
        </p:sp>
        <p:sp>
          <p:nvSpPr>
            <p:cNvPr name="TextBox 10" id="10"/>
            <p:cNvSpPr txBox="true"/>
            <p:nvPr/>
          </p:nvSpPr>
          <p:spPr>
            <a:xfrm>
              <a:off x="0" y="-47625"/>
              <a:ext cx="3739828" cy="754423"/>
            </a:xfrm>
            <a:prstGeom prst="rect">
              <a:avLst/>
            </a:prstGeom>
          </p:spPr>
          <p:txBody>
            <a:bodyPr anchor="ctr" rtlCol="false" tIns="50800" lIns="50800" bIns="50800" rIns="50800"/>
            <a:lstStyle/>
            <a:p>
              <a:pPr algn="ctr">
                <a:lnSpc>
                  <a:spcPts val="3549"/>
                </a:lnSpc>
              </a:pPr>
            </a:p>
          </p:txBody>
        </p:sp>
      </p:grpSp>
      <p:sp>
        <p:nvSpPr>
          <p:cNvPr name="TextBox 11" id="11"/>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2" id="12"/>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3" id="13"/>
          <p:cNvSpPr txBox="true"/>
          <p:nvPr/>
        </p:nvSpPr>
        <p:spPr>
          <a:xfrm rot="0">
            <a:off x="3805377" y="3149058"/>
            <a:ext cx="12099431" cy="2233812"/>
          </a:xfrm>
          <a:prstGeom prst="rect">
            <a:avLst/>
          </a:prstGeom>
        </p:spPr>
        <p:txBody>
          <a:bodyPr anchor="t" rtlCol="false" tIns="0" lIns="0" bIns="0" rIns="0">
            <a:spAutoFit/>
          </a:bodyPr>
          <a:lstStyle/>
          <a:p>
            <a:pPr algn="l">
              <a:lnSpc>
                <a:spcPts val="4442"/>
              </a:lnSpc>
            </a:pPr>
            <a:r>
              <a:rPr lang="en-US" sz="3173">
                <a:solidFill>
                  <a:srgbClr val="000000"/>
                </a:solidFill>
                <a:latin typeface="Canva Sans"/>
                <a:ea typeface="Canva Sans"/>
                <a:cs typeface="Canva Sans"/>
                <a:sym typeface="Canva Sans"/>
              </a:rPr>
              <a:t>The highest number of orders occurs in the afternoon, totaling 6,020, followed by the evening with 3,762 orders, and the night with the lowest volume. This indicates that a majority of customers visit McDonald's primarily for lunch.</a:t>
            </a:r>
          </a:p>
        </p:txBody>
      </p:sp>
      <p:grpSp>
        <p:nvGrpSpPr>
          <p:cNvPr name="Group 14" id="14"/>
          <p:cNvGrpSpPr/>
          <p:nvPr/>
        </p:nvGrpSpPr>
        <p:grpSpPr>
          <a:xfrm rot="0">
            <a:off x="2321838" y="3393436"/>
            <a:ext cx="1181815" cy="1235601"/>
            <a:chOff x="0" y="0"/>
            <a:chExt cx="3151506" cy="3294936"/>
          </a:xfrm>
        </p:grpSpPr>
        <p:sp>
          <p:nvSpPr>
            <p:cNvPr name="Freeform 15" id="15"/>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16" id="16"/>
          <p:cNvSpPr txBox="true"/>
          <p:nvPr/>
        </p:nvSpPr>
        <p:spPr>
          <a:xfrm rot="0">
            <a:off x="2663300" y="3572912"/>
            <a:ext cx="729812" cy="857250"/>
          </a:xfrm>
          <a:prstGeom prst="rect">
            <a:avLst/>
          </a:prstGeom>
        </p:spPr>
        <p:txBody>
          <a:bodyPr anchor="t" rtlCol="false" tIns="0" lIns="0" bIns="0" rIns="0">
            <a:spAutoFit/>
          </a:bodyPr>
          <a:lstStyle/>
          <a:p>
            <a:pPr algn="l">
              <a:lnSpc>
                <a:spcPts val="6756"/>
              </a:lnSpc>
            </a:pPr>
            <a:r>
              <a:rPr lang="en-US" sz="5630" b="true">
                <a:solidFill>
                  <a:srgbClr val="FFFFFF"/>
                </a:solidFill>
                <a:latin typeface="Canva Sans Bold"/>
                <a:ea typeface="Canva Sans Bold"/>
                <a:cs typeface="Canva Sans Bold"/>
                <a:sym typeface="Canva Sans Bold"/>
              </a:rPr>
              <a:t>7</a:t>
            </a:r>
          </a:p>
        </p:txBody>
      </p:sp>
      <p:sp>
        <p:nvSpPr>
          <p:cNvPr name="TextBox 17" id="17"/>
          <p:cNvSpPr txBox="true"/>
          <p:nvPr/>
        </p:nvSpPr>
        <p:spPr>
          <a:xfrm rot="0">
            <a:off x="5867957" y="1586813"/>
            <a:ext cx="7102710" cy="639613"/>
          </a:xfrm>
          <a:prstGeom prst="rect">
            <a:avLst/>
          </a:prstGeom>
        </p:spPr>
        <p:txBody>
          <a:bodyPr anchor="t" rtlCol="false" tIns="0" lIns="0" bIns="0" rIns="0">
            <a:spAutoFit/>
          </a:bodyPr>
          <a:lstStyle/>
          <a:p>
            <a:pPr algn="l">
              <a:lnSpc>
                <a:spcPts val="4727"/>
              </a:lnSpc>
            </a:pPr>
            <a:r>
              <a:rPr lang="en-US" sz="4824">
                <a:solidFill>
                  <a:srgbClr val="FFFFFF"/>
                </a:solidFill>
                <a:latin typeface="Rubik Spray Paint"/>
                <a:ea typeface="Rubik Spray Paint"/>
                <a:cs typeface="Rubik Spray Paint"/>
                <a:sym typeface="Rubik Spray Paint"/>
              </a:rPr>
              <a:t>PROBLEM 7 INSIGHTS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559974" y="-31121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grpSp>
        <p:nvGrpSpPr>
          <p:cNvPr name="Group 8" id="8"/>
          <p:cNvGrpSpPr/>
          <p:nvPr/>
        </p:nvGrpSpPr>
        <p:grpSpPr>
          <a:xfrm rot="0">
            <a:off x="2044170" y="3639551"/>
            <a:ext cx="14199660" cy="3849349"/>
            <a:chOff x="0" y="0"/>
            <a:chExt cx="3739828" cy="1013820"/>
          </a:xfrm>
        </p:grpSpPr>
        <p:sp>
          <p:nvSpPr>
            <p:cNvPr name="Freeform 9" id="9"/>
            <p:cNvSpPr/>
            <p:nvPr/>
          </p:nvSpPr>
          <p:spPr>
            <a:xfrm flipH="false" flipV="false" rot="0">
              <a:off x="0" y="0"/>
              <a:ext cx="3739828" cy="1013820"/>
            </a:xfrm>
            <a:custGeom>
              <a:avLst/>
              <a:gdLst/>
              <a:ahLst/>
              <a:cxnLst/>
              <a:rect r="r" b="b" t="t" l="l"/>
              <a:pathLst>
                <a:path h="1013820" w="3739828">
                  <a:moveTo>
                    <a:pt x="27806" y="0"/>
                  </a:moveTo>
                  <a:lnTo>
                    <a:pt x="3712022" y="0"/>
                  </a:lnTo>
                  <a:cubicBezTo>
                    <a:pt x="3727379" y="0"/>
                    <a:pt x="3739828" y="12449"/>
                    <a:pt x="3739828" y="27806"/>
                  </a:cubicBezTo>
                  <a:lnTo>
                    <a:pt x="3739828" y="986014"/>
                  </a:lnTo>
                  <a:cubicBezTo>
                    <a:pt x="3739828" y="1001371"/>
                    <a:pt x="3727379" y="1013820"/>
                    <a:pt x="3712022" y="1013820"/>
                  </a:cubicBezTo>
                  <a:lnTo>
                    <a:pt x="27806" y="1013820"/>
                  </a:lnTo>
                  <a:cubicBezTo>
                    <a:pt x="12449" y="1013820"/>
                    <a:pt x="0" y="1001371"/>
                    <a:pt x="0" y="986014"/>
                  </a:cubicBezTo>
                  <a:lnTo>
                    <a:pt x="0" y="27806"/>
                  </a:lnTo>
                  <a:cubicBezTo>
                    <a:pt x="0" y="12449"/>
                    <a:pt x="12449" y="0"/>
                    <a:pt x="27806" y="0"/>
                  </a:cubicBezTo>
                  <a:close/>
                </a:path>
              </a:pathLst>
            </a:custGeom>
            <a:solidFill>
              <a:srgbClr val="FFCF00"/>
            </a:solidFill>
          </p:spPr>
        </p:sp>
        <p:sp>
          <p:nvSpPr>
            <p:cNvPr name="TextBox 10" id="10"/>
            <p:cNvSpPr txBox="true"/>
            <p:nvPr/>
          </p:nvSpPr>
          <p:spPr>
            <a:xfrm>
              <a:off x="0" y="-47625"/>
              <a:ext cx="3739828" cy="1061445"/>
            </a:xfrm>
            <a:prstGeom prst="rect">
              <a:avLst/>
            </a:prstGeom>
          </p:spPr>
          <p:txBody>
            <a:bodyPr anchor="ctr" rtlCol="false" tIns="50800" lIns="50800" bIns="50800" rIns="50800"/>
            <a:lstStyle/>
            <a:p>
              <a:pPr algn="ctr">
                <a:lnSpc>
                  <a:spcPts val="3549"/>
                </a:lnSpc>
              </a:pPr>
            </a:p>
          </p:txBody>
        </p:sp>
      </p:grpSp>
      <p:sp>
        <p:nvSpPr>
          <p:cNvPr name="TextBox 11" id="11"/>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2" id="12"/>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3" id="13"/>
          <p:cNvSpPr txBox="true"/>
          <p:nvPr/>
        </p:nvSpPr>
        <p:spPr>
          <a:xfrm rot="0">
            <a:off x="3805377" y="3837903"/>
            <a:ext cx="12099431" cy="3357679"/>
          </a:xfrm>
          <a:prstGeom prst="rect">
            <a:avLst/>
          </a:prstGeom>
        </p:spPr>
        <p:txBody>
          <a:bodyPr anchor="t" rtlCol="false" tIns="0" lIns="0" bIns="0" rIns="0">
            <a:spAutoFit/>
          </a:bodyPr>
          <a:lstStyle/>
          <a:p>
            <a:pPr algn="just">
              <a:lnSpc>
                <a:spcPts val="4442"/>
              </a:lnSpc>
            </a:pPr>
            <a:r>
              <a:rPr lang="en-US" sz="3173">
                <a:solidFill>
                  <a:srgbClr val="000000"/>
                </a:solidFill>
                <a:latin typeface="Canva Sans"/>
                <a:ea typeface="Canva Sans"/>
                <a:cs typeface="Canva Sans"/>
                <a:sym typeface="Canva Sans"/>
              </a:rPr>
              <a:t>The chart titled "Weekday vs. Weekend Sales Trends" illustrates the average menu price (used as a proxy for sales) based on day type. The data reveals that:</a:t>
            </a:r>
          </a:p>
          <a:p>
            <a:pPr algn="just">
              <a:lnSpc>
                <a:spcPts val="4442"/>
              </a:lnSpc>
            </a:pPr>
          </a:p>
          <a:p>
            <a:pPr algn="just" marL="685082" indent="-342541" lvl="1">
              <a:lnSpc>
                <a:spcPts val="4442"/>
              </a:lnSpc>
              <a:buFont typeface="Arial"/>
              <a:buChar char="•"/>
            </a:pPr>
            <a:r>
              <a:rPr lang="en-US" sz="3173">
                <a:solidFill>
                  <a:srgbClr val="000000"/>
                </a:solidFill>
                <a:latin typeface="Canva Sans"/>
                <a:ea typeface="Canva Sans"/>
                <a:cs typeface="Canva Sans"/>
                <a:sym typeface="Canva Sans"/>
              </a:rPr>
              <a:t>Weekday sales are higher, averaging slightly above $5.04.</a:t>
            </a:r>
          </a:p>
          <a:p>
            <a:pPr algn="just">
              <a:lnSpc>
                <a:spcPts val="4442"/>
              </a:lnSpc>
            </a:pPr>
            <a:r>
              <a:rPr lang="en-US" sz="3173">
                <a:solidFill>
                  <a:srgbClr val="000000"/>
                </a:solidFill>
                <a:latin typeface="Canva Sans"/>
                <a:ea typeface="Canva Sans"/>
                <a:cs typeface="Canva Sans"/>
                <a:sym typeface="Canva Sans"/>
              </a:rPr>
              <a:t>Weekend sales are lower, averaging just above $5.00.</a:t>
            </a:r>
          </a:p>
        </p:txBody>
      </p:sp>
      <p:grpSp>
        <p:nvGrpSpPr>
          <p:cNvPr name="Group 14" id="14"/>
          <p:cNvGrpSpPr/>
          <p:nvPr/>
        </p:nvGrpSpPr>
        <p:grpSpPr>
          <a:xfrm rot="0">
            <a:off x="2321838" y="4082280"/>
            <a:ext cx="1181815" cy="1235601"/>
            <a:chOff x="0" y="0"/>
            <a:chExt cx="3151506" cy="3294936"/>
          </a:xfrm>
        </p:grpSpPr>
        <p:sp>
          <p:nvSpPr>
            <p:cNvPr name="Freeform 15" id="15"/>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16" id="16"/>
          <p:cNvSpPr txBox="true"/>
          <p:nvPr/>
        </p:nvSpPr>
        <p:spPr>
          <a:xfrm rot="0">
            <a:off x="2663300" y="4261756"/>
            <a:ext cx="729812" cy="857250"/>
          </a:xfrm>
          <a:prstGeom prst="rect">
            <a:avLst/>
          </a:prstGeom>
        </p:spPr>
        <p:txBody>
          <a:bodyPr anchor="t" rtlCol="false" tIns="0" lIns="0" bIns="0" rIns="0">
            <a:spAutoFit/>
          </a:bodyPr>
          <a:lstStyle/>
          <a:p>
            <a:pPr algn="l">
              <a:lnSpc>
                <a:spcPts val="6756"/>
              </a:lnSpc>
            </a:pPr>
            <a:r>
              <a:rPr lang="en-US" sz="5630" b="true">
                <a:solidFill>
                  <a:srgbClr val="FFFFFF"/>
                </a:solidFill>
                <a:latin typeface="Canva Sans Bold"/>
                <a:ea typeface="Canva Sans Bold"/>
                <a:cs typeface="Canva Sans Bold"/>
                <a:sym typeface="Canva Sans Bold"/>
              </a:rPr>
              <a:t>8</a:t>
            </a:r>
          </a:p>
        </p:txBody>
      </p:sp>
      <p:sp>
        <p:nvSpPr>
          <p:cNvPr name="TextBox 17" id="17"/>
          <p:cNvSpPr txBox="true"/>
          <p:nvPr/>
        </p:nvSpPr>
        <p:spPr>
          <a:xfrm rot="0">
            <a:off x="5867957" y="2076013"/>
            <a:ext cx="7102710" cy="639613"/>
          </a:xfrm>
          <a:prstGeom prst="rect">
            <a:avLst/>
          </a:prstGeom>
        </p:spPr>
        <p:txBody>
          <a:bodyPr anchor="t" rtlCol="false" tIns="0" lIns="0" bIns="0" rIns="0">
            <a:spAutoFit/>
          </a:bodyPr>
          <a:lstStyle/>
          <a:p>
            <a:pPr algn="l">
              <a:lnSpc>
                <a:spcPts val="4727"/>
              </a:lnSpc>
            </a:pPr>
            <a:r>
              <a:rPr lang="en-US" sz="4824">
                <a:solidFill>
                  <a:srgbClr val="FFFFFF"/>
                </a:solidFill>
                <a:latin typeface="Rubik Spray Paint"/>
                <a:ea typeface="Rubik Spray Paint"/>
                <a:cs typeface="Rubik Spray Paint"/>
                <a:sym typeface="Rubik Spray Paint"/>
              </a:rPr>
              <a:t>PROBLEM 8 INSIGHTS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559974" y="-31121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grpSp>
        <p:nvGrpSpPr>
          <p:cNvPr name="Group 8" id="8"/>
          <p:cNvGrpSpPr/>
          <p:nvPr/>
        </p:nvGrpSpPr>
        <p:grpSpPr>
          <a:xfrm rot="0">
            <a:off x="2044170" y="2330667"/>
            <a:ext cx="14199660" cy="6569372"/>
            <a:chOff x="0" y="0"/>
            <a:chExt cx="3739828" cy="1730205"/>
          </a:xfrm>
        </p:grpSpPr>
        <p:sp>
          <p:nvSpPr>
            <p:cNvPr name="Freeform 9" id="9"/>
            <p:cNvSpPr/>
            <p:nvPr/>
          </p:nvSpPr>
          <p:spPr>
            <a:xfrm flipH="false" flipV="false" rot="0">
              <a:off x="0" y="0"/>
              <a:ext cx="3739828" cy="1730205"/>
            </a:xfrm>
            <a:custGeom>
              <a:avLst/>
              <a:gdLst/>
              <a:ahLst/>
              <a:cxnLst/>
              <a:rect r="r" b="b" t="t" l="l"/>
              <a:pathLst>
                <a:path h="1730205" w="3739828">
                  <a:moveTo>
                    <a:pt x="27806" y="0"/>
                  </a:moveTo>
                  <a:lnTo>
                    <a:pt x="3712022" y="0"/>
                  </a:lnTo>
                  <a:cubicBezTo>
                    <a:pt x="3727379" y="0"/>
                    <a:pt x="3739828" y="12449"/>
                    <a:pt x="3739828" y="27806"/>
                  </a:cubicBezTo>
                  <a:lnTo>
                    <a:pt x="3739828" y="1702399"/>
                  </a:lnTo>
                  <a:cubicBezTo>
                    <a:pt x="3739828" y="1717756"/>
                    <a:pt x="3727379" y="1730205"/>
                    <a:pt x="3712022" y="1730205"/>
                  </a:cubicBezTo>
                  <a:lnTo>
                    <a:pt x="27806" y="1730205"/>
                  </a:lnTo>
                  <a:cubicBezTo>
                    <a:pt x="12449" y="1730205"/>
                    <a:pt x="0" y="1717756"/>
                    <a:pt x="0" y="1702399"/>
                  </a:cubicBezTo>
                  <a:lnTo>
                    <a:pt x="0" y="27806"/>
                  </a:lnTo>
                  <a:cubicBezTo>
                    <a:pt x="0" y="12449"/>
                    <a:pt x="12449" y="0"/>
                    <a:pt x="27806" y="0"/>
                  </a:cubicBezTo>
                  <a:close/>
                </a:path>
              </a:pathLst>
            </a:custGeom>
            <a:solidFill>
              <a:srgbClr val="FFCF00"/>
            </a:solidFill>
          </p:spPr>
        </p:sp>
        <p:sp>
          <p:nvSpPr>
            <p:cNvPr name="TextBox 10" id="10"/>
            <p:cNvSpPr txBox="true"/>
            <p:nvPr/>
          </p:nvSpPr>
          <p:spPr>
            <a:xfrm>
              <a:off x="0" y="-47625"/>
              <a:ext cx="3739828" cy="1777830"/>
            </a:xfrm>
            <a:prstGeom prst="rect">
              <a:avLst/>
            </a:prstGeom>
          </p:spPr>
          <p:txBody>
            <a:bodyPr anchor="ctr" rtlCol="false" tIns="50800" lIns="50800" bIns="50800" rIns="50800"/>
            <a:lstStyle/>
            <a:p>
              <a:pPr algn="ctr">
                <a:lnSpc>
                  <a:spcPts val="3549"/>
                </a:lnSpc>
              </a:pPr>
            </a:p>
          </p:txBody>
        </p:sp>
      </p:grpSp>
      <p:sp>
        <p:nvSpPr>
          <p:cNvPr name="TextBox 11" id="11"/>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2" id="12"/>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3" id="13"/>
          <p:cNvSpPr txBox="true"/>
          <p:nvPr/>
        </p:nvSpPr>
        <p:spPr>
          <a:xfrm rot="0">
            <a:off x="3805377" y="2529019"/>
            <a:ext cx="12099431" cy="6167347"/>
          </a:xfrm>
          <a:prstGeom prst="rect">
            <a:avLst/>
          </a:prstGeom>
        </p:spPr>
        <p:txBody>
          <a:bodyPr anchor="t" rtlCol="false" tIns="0" lIns="0" bIns="0" rIns="0">
            <a:spAutoFit/>
          </a:bodyPr>
          <a:lstStyle/>
          <a:p>
            <a:pPr algn="just">
              <a:lnSpc>
                <a:spcPts val="4442"/>
              </a:lnSpc>
            </a:pPr>
            <a:r>
              <a:rPr lang="en-US" sz="3173">
                <a:solidFill>
                  <a:srgbClr val="000000"/>
                </a:solidFill>
                <a:latin typeface="Canva Sans"/>
                <a:ea typeface="Canva Sans"/>
                <a:cs typeface="Canva Sans"/>
                <a:sym typeface="Canva Sans"/>
              </a:rPr>
              <a:t>Burger consistently leads in quantity sold across all three months (Jan, Feb, Mar), confirming strong and steady demand.</a:t>
            </a:r>
          </a:p>
          <a:p>
            <a:pPr algn="just">
              <a:lnSpc>
                <a:spcPts val="4442"/>
              </a:lnSpc>
            </a:pPr>
            <a:r>
              <a:rPr lang="en-US" sz="3173">
                <a:solidFill>
                  <a:srgbClr val="000000"/>
                </a:solidFill>
                <a:latin typeface="Canva Sans"/>
                <a:ea typeface="Canva Sans"/>
                <a:cs typeface="Canva Sans"/>
                <a:sym typeface="Canva Sans"/>
              </a:rPr>
              <a:t>Chicken, Pasta, and Sandwich also show stable sales performance, positioning them as reliable mid-tier items.</a:t>
            </a:r>
          </a:p>
          <a:p>
            <a:pPr algn="just">
              <a:lnSpc>
                <a:spcPts val="4442"/>
              </a:lnSpc>
            </a:pPr>
            <a:r>
              <a:rPr lang="en-US" sz="3173">
                <a:solidFill>
                  <a:srgbClr val="000000"/>
                </a:solidFill>
                <a:latin typeface="Canva Sans"/>
                <a:ea typeface="Canva Sans"/>
                <a:cs typeface="Canva Sans"/>
                <a:sym typeface="Canva Sans"/>
              </a:rPr>
              <a:t>Lower-performing categories such as Shakes, Sides, Salad, and Wraps show minimal variation, indicating weak or niche demand.</a:t>
            </a:r>
          </a:p>
          <a:p>
            <a:pPr algn="just">
              <a:lnSpc>
                <a:spcPts val="4442"/>
              </a:lnSpc>
            </a:pPr>
            <a:r>
              <a:rPr lang="en-US" sz="3173">
                <a:solidFill>
                  <a:srgbClr val="000000"/>
                </a:solidFill>
                <a:latin typeface="Canva Sans"/>
                <a:ea typeface="Canva Sans"/>
                <a:cs typeface="Canva Sans"/>
                <a:sym typeface="Canva Sans"/>
              </a:rPr>
              <a:t>Overall category trends remain consistent, suggesting predictable customer preferences with minimal seasonal impact.</a:t>
            </a:r>
          </a:p>
        </p:txBody>
      </p:sp>
      <p:grpSp>
        <p:nvGrpSpPr>
          <p:cNvPr name="Group 14" id="14"/>
          <p:cNvGrpSpPr/>
          <p:nvPr/>
        </p:nvGrpSpPr>
        <p:grpSpPr>
          <a:xfrm rot="0">
            <a:off x="2321838" y="2773397"/>
            <a:ext cx="1181815" cy="1235601"/>
            <a:chOff x="0" y="0"/>
            <a:chExt cx="3151506" cy="3294936"/>
          </a:xfrm>
        </p:grpSpPr>
        <p:sp>
          <p:nvSpPr>
            <p:cNvPr name="Freeform 15" id="15"/>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16" id="16"/>
          <p:cNvSpPr txBox="true"/>
          <p:nvPr/>
        </p:nvSpPr>
        <p:spPr>
          <a:xfrm rot="0">
            <a:off x="2663300" y="2952872"/>
            <a:ext cx="729812" cy="857250"/>
          </a:xfrm>
          <a:prstGeom prst="rect">
            <a:avLst/>
          </a:prstGeom>
        </p:spPr>
        <p:txBody>
          <a:bodyPr anchor="t" rtlCol="false" tIns="0" lIns="0" bIns="0" rIns="0">
            <a:spAutoFit/>
          </a:bodyPr>
          <a:lstStyle/>
          <a:p>
            <a:pPr algn="l">
              <a:lnSpc>
                <a:spcPts val="6756"/>
              </a:lnSpc>
            </a:pPr>
            <a:r>
              <a:rPr lang="en-US" sz="5630" b="true">
                <a:solidFill>
                  <a:srgbClr val="FFFFFF"/>
                </a:solidFill>
                <a:latin typeface="Canva Sans Bold"/>
                <a:ea typeface="Canva Sans Bold"/>
                <a:cs typeface="Canva Sans Bold"/>
                <a:sym typeface="Canva Sans Bold"/>
              </a:rPr>
              <a:t>9</a:t>
            </a:r>
          </a:p>
        </p:txBody>
      </p:sp>
      <p:sp>
        <p:nvSpPr>
          <p:cNvPr name="TextBox 17" id="17"/>
          <p:cNvSpPr txBox="true"/>
          <p:nvPr/>
        </p:nvSpPr>
        <p:spPr>
          <a:xfrm rot="0">
            <a:off x="5867957" y="1586813"/>
            <a:ext cx="7102710" cy="639613"/>
          </a:xfrm>
          <a:prstGeom prst="rect">
            <a:avLst/>
          </a:prstGeom>
        </p:spPr>
        <p:txBody>
          <a:bodyPr anchor="t" rtlCol="false" tIns="0" lIns="0" bIns="0" rIns="0">
            <a:spAutoFit/>
          </a:bodyPr>
          <a:lstStyle/>
          <a:p>
            <a:pPr algn="l">
              <a:lnSpc>
                <a:spcPts val="4727"/>
              </a:lnSpc>
            </a:pPr>
            <a:r>
              <a:rPr lang="en-US" sz="4824">
                <a:solidFill>
                  <a:srgbClr val="FFFFFF"/>
                </a:solidFill>
                <a:latin typeface="Rubik Spray Paint"/>
                <a:ea typeface="Rubik Spray Paint"/>
                <a:cs typeface="Rubik Spray Paint"/>
                <a:sym typeface="Rubik Spray Paint"/>
              </a:rPr>
              <a:t>PROBLEM 9 INSIGHTS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563707" y="-311212"/>
            <a:ext cx="10298097" cy="10496617"/>
          </a:xfrm>
          <a:custGeom>
            <a:avLst/>
            <a:gdLst/>
            <a:ahLst/>
            <a:cxnLst/>
            <a:rect r="r" b="b" t="t" l="l"/>
            <a:pathLst>
              <a:path h="10496617" w="10298097">
                <a:moveTo>
                  <a:pt x="0" y="0"/>
                </a:moveTo>
                <a:lnTo>
                  <a:pt x="10298098" y="0"/>
                </a:lnTo>
                <a:lnTo>
                  <a:pt x="10298098"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grpSp>
        <p:nvGrpSpPr>
          <p:cNvPr name="Group 8" id="8"/>
          <p:cNvGrpSpPr/>
          <p:nvPr/>
        </p:nvGrpSpPr>
        <p:grpSpPr>
          <a:xfrm rot="0">
            <a:off x="2044170" y="2773464"/>
            <a:ext cx="14199660" cy="5015073"/>
            <a:chOff x="0" y="0"/>
            <a:chExt cx="3739828" cy="1320842"/>
          </a:xfrm>
        </p:grpSpPr>
        <p:sp>
          <p:nvSpPr>
            <p:cNvPr name="Freeform 9" id="9"/>
            <p:cNvSpPr/>
            <p:nvPr/>
          </p:nvSpPr>
          <p:spPr>
            <a:xfrm flipH="false" flipV="false" rot="0">
              <a:off x="0" y="0"/>
              <a:ext cx="3739828" cy="1320842"/>
            </a:xfrm>
            <a:custGeom>
              <a:avLst/>
              <a:gdLst/>
              <a:ahLst/>
              <a:cxnLst/>
              <a:rect r="r" b="b" t="t" l="l"/>
              <a:pathLst>
                <a:path h="1320842" w="3739828">
                  <a:moveTo>
                    <a:pt x="27806" y="0"/>
                  </a:moveTo>
                  <a:lnTo>
                    <a:pt x="3712022" y="0"/>
                  </a:lnTo>
                  <a:cubicBezTo>
                    <a:pt x="3727379" y="0"/>
                    <a:pt x="3739828" y="12449"/>
                    <a:pt x="3739828" y="27806"/>
                  </a:cubicBezTo>
                  <a:lnTo>
                    <a:pt x="3739828" y="1293036"/>
                  </a:lnTo>
                  <a:cubicBezTo>
                    <a:pt x="3739828" y="1300411"/>
                    <a:pt x="3736899" y="1307483"/>
                    <a:pt x="3731684" y="1312698"/>
                  </a:cubicBezTo>
                  <a:cubicBezTo>
                    <a:pt x="3726469" y="1317913"/>
                    <a:pt x="3719397" y="1320842"/>
                    <a:pt x="3712022" y="1320842"/>
                  </a:cubicBezTo>
                  <a:lnTo>
                    <a:pt x="27806" y="1320842"/>
                  </a:lnTo>
                  <a:cubicBezTo>
                    <a:pt x="12449" y="1320842"/>
                    <a:pt x="0" y="1308393"/>
                    <a:pt x="0" y="1293036"/>
                  </a:cubicBezTo>
                  <a:lnTo>
                    <a:pt x="0" y="27806"/>
                  </a:lnTo>
                  <a:cubicBezTo>
                    <a:pt x="0" y="12449"/>
                    <a:pt x="12449" y="0"/>
                    <a:pt x="27806" y="0"/>
                  </a:cubicBezTo>
                  <a:close/>
                </a:path>
              </a:pathLst>
            </a:custGeom>
            <a:solidFill>
              <a:srgbClr val="FFCF00"/>
            </a:solidFill>
          </p:spPr>
        </p:sp>
        <p:sp>
          <p:nvSpPr>
            <p:cNvPr name="TextBox 10" id="10"/>
            <p:cNvSpPr txBox="true"/>
            <p:nvPr/>
          </p:nvSpPr>
          <p:spPr>
            <a:xfrm>
              <a:off x="0" y="-47625"/>
              <a:ext cx="3739828" cy="1368467"/>
            </a:xfrm>
            <a:prstGeom prst="rect">
              <a:avLst/>
            </a:prstGeom>
          </p:spPr>
          <p:txBody>
            <a:bodyPr anchor="ctr" rtlCol="false" tIns="50800" lIns="50800" bIns="50800" rIns="50800"/>
            <a:lstStyle/>
            <a:p>
              <a:pPr algn="ctr">
                <a:lnSpc>
                  <a:spcPts val="3549"/>
                </a:lnSpc>
              </a:pPr>
            </a:p>
          </p:txBody>
        </p:sp>
      </p:grpSp>
      <p:sp>
        <p:nvSpPr>
          <p:cNvPr name="TextBox 11" id="11"/>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2" id="12"/>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3" id="13"/>
          <p:cNvSpPr txBox="true"/>
          <p:nvPr/>
        </p:nvSpPr>
        <p:spPr>
          <a:xfrm rot="0">
            <a:off x="3805377" y="2971816"/>
            <a:ext cx="12099431" cy="4481546"/>
          </a:xfrm>
          <a:prstGeom prst="rect">
            <a:avLst/>
          </a:prstGeom>
        </p:spPr>
        <p:txBody>
          <a:bodyPr anchor="t" rtlCol="false" tIns="0" lIns="0" bIns="0" rIns="0">
            <a:spAutoFit/>
          </a:bodyPr>
          <a:lstStyle/>
          <a:p>
            <a:pPr algn="just">
              <a:lnSpc>
                <a:spcPts val="4442"/>
              </a:lnSpc>
            </a:pPr>
            <a:r>
              <a:rPr lang="en-US" sz="3173">
                <a:solidFill>
                  <a:srgbClr val="000000"/>
                </a:solidFill>
                <a:latin typeface="Canva Sans"/>
                <a:ea typeface="Canva Sans"/>
                <a:cs typeface="Canva Sans"/>
                <a:sym typeface="Canva Sans"/>
              </a:rPr>
              <a:t>Meatball Marinara is the highest revenue-generating item, followed closely by the Angus Third Pounder and Quarter Pounder with Cheese.</a:t>
            </a:r>
          </a:p>
          <a:p>
            <a:pPr algn="just">
              <a:lnSpc>
                <a:spcPts val="4442"/>
              </a:lnSpc>
            </a:pPr>
            <a:r>
              <a:rPr lang="en-US" sz="3173">
                <a:solidFill>
                  <a:srgbClr val="000000"/>
                </a:solidFill>
                <a:latin typeface="Canva Sans"/>
                <a:ea typeface="Canva Sans"/>
                <a:cs typeface="Canva Sans"/>
                <a:sym typeface="Canva Sans"/>
              </a:rPr>
              <a:t>Big Mac and Bulgogi Burger also rank among the top five, contributing significantly to overall revenue.</a:t>
            </a:r>
          </a:p>
          <a:p>
            <a:pPr algn="just">
              <a:lnSpc>
                <a:spcPts val="4442"/>
              </a:lnSpc>
            </a:pPr>
            <a:r>
              <a:rPr lang="en-US" sz="3173">
                <a:solidFill>
                  <a:srgbClr val="000000"/>
                </a:solidFill>
                <a:latin typeface="Canva Sans"/>
                <a:ea typeface="Canva Sans"/>
                <a:cs typeface="Canva Sans"/>
                <a:sym typeface="Canva Sans"/>
              </a:rPr>
              <a:t>These items represent strong performers and should be prioritized in promotions and meal bundles to maximize profitability.</a:t>
            </a:r>
          </a:p>
        </p:txBody>
      </p:sp>
      <p:grpSp>
        <p:nvGrpSpPr>
          <p:cNvPr name="Group 14" id="14"/>
          <p:cNvGrpSpPr/>
          <p:nvPr/>
        </p:nvGrpSpPr>
        <p:grpSpPr>
          <a:xfrm rot="0">
            <a:off x="2321838" y="3216193"/>
            <a:ext cx="1181815" cy="1235601"/>
            <a:chOff x="0" y="0"/>
            <a:chExt cx="3151506" cy="3294936"/>
          </a:xfrm>
        </p:grpSpPr>
        <p:sp>
          <p:nvSpPr>
            <p:cNvPr name="Freeform 15" id="15"/>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16" id="16"/>
          <p:cNvSpPr txBox="true"/>
          <p:nvPr/>
        </p:nvSpPr>
        <p:spPr>
          <a:xfrm rot="0">
            <a:off x="2663300" y="3405194"/>
            <a:ext cx="729812" cy="628691"/>
          </a:xfrm>
          <a:prstGeom prst="rect">
            <a:avLst/>
          </a:prstGeom>
        </p:spPr>
        <p:txBody>
          <a:bodyPr anchor="t" rtlCol="false" tIns="0" lIns="0" bIns="0" rIns="0">
            <a:spAutoFit/>
          </a:bodyPr>
          <a:lstStyle/>
          <a:p>
            <a:pPr algn="l">
              <a:lnSpc>
                <a:spcPts val="5076"/>
              </a:lnSpc>
            </a:pPr>
            <a:r>
              <a:rPr lang="en-US" sz="4230" b="true">
                <a:solidFill>
                  <a:srgbClr val="FFFFFF"/>
                </a:solidFill>
                <a:latin typeface="Canva Sans Bold"/>
                <a:ea typeface="Canva Sans Bold"/>
                <a:cs typeface="Canva Sans Bold"/>
                <a:sym typeface="Canva Sans Bold"/>
              </a:rPr>
              <a:t>10</a:t>
            </a:r>
          </a:p>
        </p:txBody>
      </p:sp>
      <p:sp>
        <p:nvSpPr>
          <p:cNvPr name="TextBox 17" id="17"/>
          <p:cNvSpPr txBox="true"/>
          <p:nvPr/>
        </p:nvSpPr>
        <p:spPr>
          <a:xfrm rot="0">
            <a:off x="5935614" y="1467101"/>
            <a:ext cx="7838957" cy="639613"/>
          </a:xfrm>
          <a:prstGeom prst="rect">
            <a:avLst/>
          </a:prstGeom>
        </p:spPr>
        <p:txBody>
          <a:bodyPr anchor="t" rtlCol="false" tIns="0" lIns="0" bIns="0" rIns="0">
            <a:spAutoFit/>
          </a:bodyPr>
          <a:lstStyle/>
          <a:p>
            <a:pPr algn="l">
              <a:lnSpc>
                <a:spcPts val="4727"/>
              </a:lnSpc>
            </a:pPr>
            <a:r>
              <a:rPr lang="en-US" sz="4824">
                <a:solidFill>
                  <a:srgbClr val="FFFFFF"/>
                </a:solidFill>
                <a:latin typeface="Rubik Spray Paint"/>
                <a:ea typeface="Rubik Spray Paint"/>
                <a:cs typeface="Rubik Spray Paint"/>
                <a:sym typeface="Rubik Spray Paint"/>
              </a:rPr>
              <a:t>PROBLEM 10 INSIGHTS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F7F2"/>
        </a:solidFill>
      </p:bgPr>
    </p:bg>
    <p:spTree>
      <p:nvGrpSpPr>
        <p:cNvPr id="1" name=""/>
        <p:cNvGrpSpPr/>
        <p:nvPr/>
      </p:nvGrpSpPr>
      <p:grpSpPr>
        <a:xfrm>
          <a:off x="0" y="0"/>
          <a:ext cx="0" cy="0"/>
          <a:chOff x="0" y="0"/>
          <a:chExt cx="0" cy="0"/>
        </a:xfrm>
      </p:grpSpPr>
      <p:sp>
        <p:nvSpPr>
          <p:cNvPr name="Freeform 2" id="2"/>
          <p:cNvSpPr/>
          <p:nvPr/>
        </p:nvSpPr>
        <p:spPr>
          <a:xfrm flipH="false" flipV="false" rot="151831">
            <a:off x="9080228" y="222221"/>
            <a:ext cx="10298097" cy="10496617"/>
          </a:xfrm>
          <a:custGeom>
            <a:avLst/>
            <a:gdLst/>
            <a:ahLst/>
            <a:cxnLst/>
            <a:rect r="r" b="b" t="t" l="l"/>
            <a:pathLst>
              <a:path h="10496617" w="10298097">
                <a:moveTo>
                  <a:pt x="0" y="0"/>
                </a:moveTo>
                <a:lnTo>
                  <a:pt x="10298097" y="0"/>
                </a:lnTo>
                <a:lnTo>
                  <a:pt x="10298097" y="10496618"/>
                </a:lnTo>
                <a:lnTo>
                  <a:pt x="0" y="10496618"/>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151831">
            <a:off x="-1133055" y="-332188"/>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9330136">
            <a:off x="9620176" y="2948545"/>
            <a:ext cx="10266621" cy="5935974"/>
          </a:xfrm>
          <a:custGeom>
            <a:avLst/>
            <a:gdLst/>
            <a:ahLst/>
            <a:cxnLst/>
            <a:rect r="r" b="b" t="t" l="l"/>
            <a:pathLst>
              <a:path h="5935974" w="10266621">
                <a:moveTo>
                  <a:pt x="0" y="0"/>
                </a:moveTo>
                <a:lnTo>
                  <a:pt x="10266621" y="0"/>
                </a:lnTo>
                <a:lnTo>
                  <a:pt x="10266621" y="5935973"/>
                </a:lnTo>
                <a:lnTo>
                  <a:pt x="0" y="5935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59952" y="2763804"/>
            <a:ext cx="9753650" cy="1374918"/>
          </a:xfrm>
          <a:prstGeom prst="rect">
            <a:avLst/>
          </a:prstGeom>
        </p:spPr>
        <p:txBody>
          <a:bodyPr anchor="t" rtlCol="false" tIns="0" lIns="0" bIns="0" rIns="0">
            <a:spAutoFit/>
          </a:bodyPr>
          <a:lstStyle/>
          <a:p>
            <a:pPr algn="l">
              <a:lnSpc>
                <a:spcPts val="10139"/>
              </a:lnSpc>
            </a:pPr>
            <a:r>
              <a:rPr lang="en-US" sz="10346">
                <a:solidFill>
                  <a:srgbClr val="D80909"/>
                </a:solidFill>
                <a:latin typeface="Rubik Spray Paint"/>
                <a:ea typeface="Rubik Spray Paint"/>
                <a:cs typeface="Rubik Spray Paint"/>
                <a:sym typeface="Rubik Spray Paint"/>
              </a:rPr>
              <a:t>CONTACT US</a:t>
            </a:r>
          </a:p>
        </p:txBody>
      </p:sp>
      <p:sp>
        <p:nvSpPr>
          <p:cNvPr name="Freeform 7" id="7"/>
          <p:cNvSpPr/>
          <p:nvPr/>
        </p:nvSpPr>
        <p:spPr>
          <a:xfrm flipH="false" flipV="false" rot="-6752028">
            <a:off x="-3198403" y="3059517"/>
            <a:ext cx="10921377" cy="11303244"/>
          </a:xfrm>
          <a:custGeom>
            <a:avLst/>
            <a:gdLst/>
            <a:ahLst/>
            <a:cxnLst/>
            <a:rect r="r" b="b" t="t" l="l"/>
            <a:pathLst>
              <a:path h="11303244" w="10921377">
                <a:moveTo>
                  <a:pt x="0" y="0"/>
                </a:moveTo>
                <a:lnTo>
                  <a:pt x="10921377" y="0"/>
                </a:lnTo>
                <a:lnTo>
                  <a:pt x="10921377" y="11303243"/>
                </a:lnTo>
                <a:lnTo>
                  <a:pt x="0" y="113032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45692">
            <a:off x="-688362" y="8312295"/>
            <a:ext cx="19664724" cy="2684502"/>
          </a:xfrm>
          <a:custGeom>
            <a:avLst/>
            <a:gdLst/>
            <a:ahLst/>
            <a:cxnLst/>
            <a:rect r="r" b="b" t="t" l="l"/>
            <a:pathLst>
              <a:path h="2684502" w="19664724">
                <a:moveTo>
                  <a:pt x="0" y="0"/>
                </a:moveTo>
                <a:lnTo>
                  <a:pt x="19664724" y="0"/>
                </a:lnTo>
                <a:lnTo>
                  <a:pt x="19664724" y="2684503"/>
                </a:lnTo>
                <a:lnTo>
                  <a:pt x="0" y="2684503"/>
                </a:lnTo>
                <a:lnTo>
                  <a:pt x="0" y="0"/>
                </a:lnTo>
                <a:close/>
              </a:path>
            </a:pathLst>
          </a:custGeom>
          <a:blipFill>
            <a:blip r:embed="rId10"/>
            <a:stretch>
              <a:fillRect l="0" t="0" r="0" b="-122897"/>
            </a:stretch>
          </a:blipFill>
        </p:spPr>
      </p:sp>
      <p:sp>
        <p:nvSpPr>
          <p:cNvPr name="Freeform 9" id="9"/>
          <p:cNvSpPr/>
          <p:nvPr/>
        </p:nvSpPr>
        <p:spPr>
          <a:xfrm flipH="false" flipV="false" rot="-3928966">
            <a:off x="10568610" y="6655526"/>
            <a:ext cx="11156405" cy="6442824"/>
          </a:xfrm>
          <a:custGeom>
            <a:avLst/>
            <a:gdLst/>
            <a:ahLst/>
            <a:cxnLst/>
            <a:rect r="r" b="b" t="t" l="l"/>
            <a:pathLst>
              <a:path h="6442824" w="11156405">
                <a:moveTo>
                  <a:pt x="0" y="0"/>
                </a:moveTo>
                <a:lnTo>
                  <a:pt x="11156405" y="0"/>
                </a:lnTo>
                <a:lnTo>
                  <a:pt x="11156405" y="6442824"/>
                </a:lnTo>
                <a:lnTo>
                  <a:pt x="0" y="6442824"/>
                </a:lnTo>
                <a:lnTo>
                  <a:pt x="0" y="0"/>
                </a:lnTo>
                <a:close/>
              </a:path>
            </a:pathLst>
          </a:custGeom>
          <a:blipFill>
            <a:blip r:embed="rId11"/>
            <a:stretch>
              <a:fillRect l="0" t="0" r="0" b="0"/>
            </a:stretch>
          </a:blipFill>
        </p:spPr>
      </p:sp>
      <p:sp>
        <p:nvSpPr>
          <p:cNvPr name="Freeform 10" id="10"/>
          <p:cNvSpPr/>
          <p:nvPr/>
        </p:nvSpPr>
        <p:spPr>
          <a:xfrm flipH="false" flipV="false" rot="0">
            <a:off x="10421843" y="2235834"/>
            <a:ext cx="7614867" cy="7121176"/>
          </a:xfrm>
          <a:custGeom>
            <a:avLst/>
            <a:gdLst/>
            <a:ahLst/>
            <a:cxnLst/>
            <a:rect r="r" b="b" t="t" l="l"/>
            <a:pathLst>
              <a:path h="7121176" w="7614867">
                <a:moveTo>
                  <a:pt x="0" y="0"/>
                </a:moveTo>
                <a:lnTo>
                  <a:pt x="7614866" y="0"/>
                </a:lnTo>
                <a:lnTo>
                  <a:pt x="7614866" y="7121176"/>
                </a:lnTo>
                <a:lnTo>
                  <a:pt x="0" y="7121176"/>
                </a:lnTo>
                <a:lnTo>
                  <a:pt x="0" y="0"/>
                </a:lnTo>
                <a:close/>
              </a:path>
            </a:pathLst>
          </a:custGeom>
          <a:blipFill>
            <a:blip r:embed="rId12"/>
            <a:stretch>
              <a:fillRect l="-113143" t="0" r="0" b="0"/>
            </a:stretch>
          </a:blipFill>
        </p:spPr>
      </p:sp>
      <p:sp>
        <p:nvSpPr>
          <p:cNvPr name="Freeform 11" id="11"/>
          <p:cNvSpPr/>
          <p:nvPr/>
        </p:nvSpPr>
        <p:spPr>
          <a:xfrm flipH="false" flipV="false" rot="0">
            <a:off x="7102030" y="5815890"/>
            <a:ext cx="1374623" cy="1385010"/>
          </a:xfrm>
          <a:custGeom>
            <a:avLst/>
            <a:gdLst/>
            <a:ahLst/>
            <a:cxnLst/>
            <a:rect r="r" b="b" t="t" l="l"/>
            <a:pathLst>
              <a:path h="1385010" w="1374623">
                <a:moveTo>
                  <a:pt x="0" y="0"/>
                </a:moveTo>
                <a:lnTo>
                  <a:pt x="1374623" y="0"/>
                </a:lnTo>
                <a:lnTo>
                  <a:pt x="1374623" y="1385010"/>
                </a:lnTo>
                <a:lnTo>
                  <a:pt x="0" y="13850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1596275" y="7802086"/>
            <a:ext cx="4840502" cy="347783"/>
          </a:xfrm>
          <a:prstGeom prst="rect">
            <a:avLst/>
          </a:prstGeom>
        </p:spPr>
        <p:txBody>
          <a:bodyPr anchor="t" rtlCol="false" tIns="0" lIns="0" bIns="0" rIns="0">
            <a:spAutoFit/>
          </a:bodyPr>
          <a:lstStyle/>
          <a:p>
            <a:pPr algn="l">
              <a:lnSpc>
                <a:spcPts val="2878"/>
              </a:lnSpc>
            </a:pPr>
            <a:r>
              <a:rPr lang="en-US" sz="2056">
                <a:solidFill>
                  <a:srgbClr val="D80909"/>
                </a:solidFill>
                <a:latin typeface="Touvlo"/>
                <a:ea typeface="Touvlo"/>
                <a:cs typeface="Touvlo"/>
                <a:sym typeface="Touvlo"/>
              </a:rPr>
              <a:t>farookmohammad27@gmail.com</a:t>
            </a:r>
          </a:p>
        </p:txBody>
      </p:sp>
      <p:sp>
        <p:nvSpPr>
          <p:cNvPr name="TextBox 13" id="13"/>
          <p:cNvSpPr txBox="true"/>
          <p:nvPr/>
        </p:nvSpPr>
        <p:spPr>
          <a:xfrm rot="0">
            <a:off x="1559952" y="4844931"/>
            <a:ext cx="5404122" cy="1071600"/>
          </a:xfrm>
          <a:prstGeom prst="rect">
            <a:avLst/>
          </a:prstGeom>
        </p:spPr>
        <p:txBody>
          <a:bodyPr anchor="t" rtlCol="false" tIns="0" lIns="0" bIns="0" rIns="0">
            <a:spAutoFit/>
          </a:bodyPr>
          <a:lstStyle/>
          <a:p>
            <a:pPr algn="l">
              <a:lnSpc>
                <a:spcPts val="2878"/>
              </a:lnSpc>
            </a:pPr>
            <a:r>
              <a:rPr lang="en-US" sz="2056">
                <a:solidFill>
                  <a:srgbClr val="D80909"/>
                </a:solidFill>
                <a:latin typeface="Touvlo"/>
                <a:ea typeface="Touvlo"/>
                <a:cs typeface="Touvlo"/>
                <a:sym typeface="Touvlo"/>
              </a:rPr>
              <a:t>110 N. Carpenter Street</a:t>
            </a:r>
          </a:p>
          <a:p>
            <a:pPr algn="l">
              <a:lnSpc>
                <a:spcPts val="2878"/>
              </a:lnSpc>
            </a:pPr>
            <a:r>
              <a:rPr lang="en-US" sz="2056">
                <a:solidFill>
                  <a:srgbClr val="D80909"/>
                </a:solidFill>
                <a:latin typeface="Touvlo"/>
                <a:ea typeface="Touvlo"/>
                <a:cs typeface="Touvlo"/>
                <a:sym typeface="Touvlo"/>
              </a:rPr>
              <a:t>Chicago, Illinois 60607</a:t>
            </a:r>
          </a:p>
          <a:p>
            <a:pPr algn="l">
              <a:lnSpc>
                <a:spcPts val="2878"/>
              </a:lnSpc>
            </a:pPr>
            <a:r>
              <a:rPr lang="en-US" sz="2056">
                <a:solidFill>
                  <a:srgbClr val="D80909"/>
                </a:solidFill>
                <a:latin typeface="Touvlo"/>
                <a:ea typeface="Touvlo"/>
                <a:cs typeface="Touvlo"/>
                <a:sym typeface="Touvlo"/>
              </a:rPr>
              <a:t>United States</a:t>
            </a:r>
          </a:p>
        </p:txBody>
      </p:sp>
      <p:sp>
        <p:nvSpPr>
          <p:cNvPr name="TextBox 14" id="14"/>
          <p:cNvSpPr txBox="true"/>
          <p:nvPr/>
        </p:nvSpPr>
        <p:spPr>
          <a:xfrm rot="0">
            <a:off x="1613854" y="7323076"/>
            <a:ext cx="3259324" cy="355185"/>
          </a:xfrm>
          <a:prstGeom prst="rect">
            <a:avLst/>
          </a:prstGeom>
        </p:spPr>
        <p:txBody>
          <a:bodyPr anchor="t" rtlCol="false" tIns="0" lIns="0" bIns="0" rIns="0">
            <a:spAutoFit/>
          </a:bodyPr>
          <a:lstStyle/>
          <a:p>
            <a:pPr algn="l" marL="0" indent="0" lvl="0">
              <a:lnSpc>
                <a:spcPts val="2714"/>
              </a:lnSpc>
              <a:spcBef>
                <a:spcPct val="0"/>
              </a:spcBef>
            </a:pPr>
            <a:r>
              <a:rPr lang="en-US" b="true" sz="2467" spc="236">
                <a:solidFill>
                  <a:srgbClr val="D80909"/>
                </a:solidFill>
                <a:latin typeface="Touvlo Bold"/>
                <a:ea typeface="Touvlo Bold"/>
                <a:cs typeface="Touvlo Bold"/>
                <a:sym typeface="Touvlo Bold"/>
              </a:rPr>
              <a:t>Email Adress</a:t>
            </a:r>
          </a:p>
        </p:txBody>
      </p:sp>
      <p:sp>
        <p:nvSpPr>
          <p:cNvPr name="TextBox 15" id="15"/>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D80909"/>
                </a:solidFill>
                <a:latin typeface="Touvlo Bold"/>
                <a:ea typeface="Touvlo Bold"/>
                <a:cs typeface="Touvlo Bold"/>
                <a:sym typeface="Touvlo Bold"/>
              </a:rPr>
              <a:t>MCDONALD'S</a:t>
            </a:r>
          </a:p>
        </p:txBody>
      </p:sp>
      <p:sp>
        <p:nvSpPr>
          <p:cNvPr name="TextBox 16" id="16"/>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7" id="17"/>
          <p:cNvSpPr txBox="true"/>
          <p:nvPr/>
        </p:nvSpPr>
        <p:spPr>
          <a:xfrm rot="0">
            <a:off x="1613854" y="6270981"/>
            <a:ext cx="3259324" cy="355185"/>
          </a:xfrm>
          <a:prstGeom prst="rect">
            <a:avLst/>
          </a:prstGeom>
        </p:spPr>
        <p:txBody>
          <a:bodyPr anchor="t" rtlCol="false" tIns="0" lIns="0" bIns="0" rIns="0">
            <a:spAutoFit/>
          </a:bodyPr>
          <a:lstStyle/>
          <a:p>
            <a:pPr algn="l" marL="0" indent="0" lvl="0">
              <a:lnSpc>
                <a:spcPts val="2714"/>
              </a:lnSpc>
              <a:spcBef>
                <a:spcPct val="0"/>
              </a:spcBef>
            </a:pPr>
            <a:r>
              <a:rPr lang="en-US" b="true" sz="2467" spc="236">
                <a:solidFill>
                  <a:srgbClr val="D80909"/>
                </a:solidFill>
                <a:latin typeface="Touvlo Bold"/>
                <a:ea typeface="Touvlo Bold"/>
                <a:cs typeface="Touvlo Bold"/>
                <a:sym typeface="Touvlo Bold"/>
              </a:rPr>
              <a:t>Phone Number</a:t>
            </a:r>
          </a:p>
        </p:txBody>
      </p:sp>
      <p:sp>
        <p:nvSpPr>
          <p:cNvPr name="TextBox 18" id="18"/>
          <p:cNvSpPr txBox="true"/>
          <p:nvPr/>
        </p:nvSpPr>
        <p:spPr>
          <a:xfrm rot="0">
            <a:off x="1596275" y="6711891"/>
            <a:ext cx="2901344" cy="347783"/>
          </a:xfrm>
          <a:prstGeom prst="rect">
            <a:avLst/>
          </a:prstGeom>
        </p:spPr>
        <p:txBody>
          <a:bodyPr anchor="t" rtlCol="false" tIns="0" lIns="0" bIns="0" rIns="0">
            <a:spAutoFit/>
          </a:bodyPr>
          <a:lstStyle/>
          <a:p>
            <a:pPr algn="l">
              <a:lnSpc>
                <a:spcPts val="2878"/>
              </a:lnSpc>
            </a:pPr>
            <a:r>
              <a:rPr lang="en-US" sz="2056">
                <a:solidFill>
                  <a:srgbClr val="D80909"/>
                </a:solidFill>
                <a:latin typeface="Touvlo"/>
                <a:ea typeface="Touvlo"/>
                <a:cs typeface="Touvlo"/>
                <a:sym typeface="Touvlo"/>
              </a:rPr>
              <a:t>+91 9467671237</a:t>
            </a:r>
          </a:p>
        </p:txBody>
      </p:sp>
      <p:sp>
        <p:nvSpPr>
          <p:cNvPr name="TextBox 19" id="19"/>
          <p:cNvSpPr txBox="true"/>
          <p:nvPr/>
        </p:nvSpPr>
        <p:spPr>
          <a:xfrm rot="0">
            <a:off x="1577530" y="4303379"/>
            <a:ext cx="1935699" cy="355185"/>
          </a:xfrm>
          <a:prstGeom prst="rect">
            <a:avLst/>
          </a:prstGeom>
        </p:spPr>
        <p:txBody>
          <a:bodyPr anchor="t" rtlCol="false" tIns="0" lIns="0" bIns="0" rIns="0">
            <a:spAutoFit/>
          </a:bodyPr>
          <a:lstStyle/>
          <a:p>
            <a:pPr algn="l" marL="0" indent="0" lvl="0">
              <a:lnSpc>
                <a:spcPts val="2714"/>
              </a:lnSpc>
              <a:spcBef>
                <a:spcPct val="0"/>
              </a:spcBef>
            </a:pPr>
            <a:r>
              <a:rPr lang="en-US" b="true" sz="2467" spc="236">
                <a:solidFill>
                  <a:srgbClr val="D80909"/>
                </a:solidFill>
                <a:latin typeface="Touvlo Bold"/>
                <a:ea typeface="Touvlo Bold"/>
                <a:cs typeface="Touvlo Bold"/>
                <a:sym typeface="Touvlo Bold"/>
              </a:rPr>
              <a:t>Address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7F2"/>
        </a:solidFill>
      </p:bgPr>
    </p:bg>
    <p:spTree>
      <p:nvGrpSpPr>
        <p:cNvPr id="1" name=""/>
        <p:cNvGrpSpPr/>
        <p:nvPr/>
      </p:nvGrpSpPr>
      <p:grpSpPr>
        <a:xfrm>
          <a:off x="0" y="0"/>
          <a:ext cx="0" cy="0"/>
          <a:chOff x="0" y="0"/>
          <a:chExt cx="0" cy="0"/>
        </a:xfrm>
      </p:grpSpPr>
      <p:sp>
        <p:nvSpPr>
          <p:cNvPr name="Freeform 2" id="2"/>
          <p:cNvSpPr/>
          <p:nvPr/>
        </p:nvSpPr>
        <p:spPr>
          <a:xfrm flipH="false" flipV="false" rot="151831">
            <a:off x="-1133055" y="-332188"/>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151831">
            <a:off x="9080228" y="222221"/>
            <a:ext cx="10298097" cy="10496617"/>
          </a:xfrm>
          <a:custGeom>
            <a:avLst/>
            <a:gdLst/>
            <a:ahLst/>
            <a:cxnLst/>
            <a:rect r="r" b="b" t="t" l="l"/>
            <a:pathLst>
              <a:path h="10496617" w="10298097">
                <a:moveTo>
                  <a:pt x="0" y="0"/>
                </a:moveTo>
                <a:lnTo>
                  <a:pt x="10298097" y="0"/>
                </a:lnTo>
                <a:lnTo>
                  <a:pt x="10298097" y="10496618"/>
                </a:lnTo>
                <a:lnTo>
                  <a:pt x="0" y="10496618"/>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373945" y="2222224"/>
            <a:ext cx="6285167" cy="4630073"/>
            <a:chOff x="0" y="0"/>
            <a:chExt cx="19050000" cy="14033500"/>
          </a:xfrm>
        </p:grpSpPr>
        <p:sp>
          <p:nvSpPr>
            <p:cNvPr name="Freeform 6" id="6"/>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6"/>
              <a:stretch>
                <a:fillRect l="-3911" t="0" r="-3911" b="0"/>
              </a:stretch>
            </a:blipFill>
          </p:spPr>
        </p:sp>
        <p:sp>
          <p:nvSpPr>
            <p:cNvPr name="Freeform 7" id="7"/>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7"/>
              <a:stretch>
                <a:fillRect l="0" t="-226" r="0" b="-226"/>
              </a:stretch>
            </a:blipFill>
          </p:spPr>
        </p:sp>
      </p:grpSp>
      <p:sp>
        <p:nvSpPr>
          <p:cNvPr name="Freeform 8" id="8"/>
          <p:cNvSpPr/>
          <p:nvPr/>
        </p:nvSpPr>
        <p:spPr>
          <a:xfrm flipH="false" flipV="false" rot="-1086716">
            <a:off x="-2220164" y="6718003"/>
            <a:ext cx="11156405" cy="6442824"/>
          </a:xfrm>
          <a:custGeom>
            <a:avLst/>
            <a:gdLst/>
            <a:ahLst/>
            <a:cxnLst/>
            <a:rect r="r" b="b" t="t" l="l"/>
            <a:pathLst>
              <a:path h="6442824" w="11156405">
                <a:moveTo>
                  <a:pt x="0" y="0"/>
                </a:moveTo>
                <a:lnTo>
                  <a:pt x="11156405" y="0"/>
                </a:lnTo>
                <a:lnTo>
                  <a:pt x="11156405" y="6442823"/>
                </a:lnTo>
                <a:lnTo>
                  <a:pt x="0" y="6442823"/>
                </a:lnTo>
                <a:lnTo>
                  <a:pt x="0" y="0"/>
                </a:lnTo>
                <a:close/>
              </a:path>
            </a:pathLst>
          </a:custGeom>
          <a:blipFill>
            <a:blip r:embed="rId8"/>
            <a:stretch>
              <a:fillRect l="0" t="0" r="0" b="0"/>
            </a:stretch>
          </a:blipFill>
        </p:spPr>
      </p:sp>
      <p:sp>
        <p:nvSpPr>
          <p:cNvPr name="Freeform 9" id="9"/>
          <p:cNvSpPr/>
          <p:nvPr/>
        </p:nvSpPr>
        <p:spPr>
          <a:xfrm flipH="false" flipV="false" rot="262147">
            <a:off x="16057622" y="1706510"/>
            <a:ext cx="689377" cy="2808572"/>
          </a:xfrm>
          <a:custGeom>
            <a:avLst/>
            <a:gdLst/>
            <a:ahLst/>
            <a:cxnLst/>
            <a:rect r="r" b="b" t="t" l="l"/>
            <a:pathLst>
              <a:path h="2808572" w="689377">
                <a:moveTo>
                  <a:pt x="0" y="0"/>
                </a:moveTo>
                <a:lnTo>
                  <a:pt x="689377" y="0"/>
                </a:lnTo>
                <a:lnTo>
                  <a:pt x="689377" y="2808572"/>
                </a:lnTo>
                <a:lnTo>
                  <a:pt x="0" y="28085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D80909"/>
                </a:solidFill>
                <a:latin typeface="Touvlo Bold"/>
                <a:ea typeface="Touvlo Bold"/>
                <a:cs typeface="Touvlo Bold"/>
                <a:sym typeface="Touvlo Bold"/>
              </a:rPr>
              <a:t>MCDONALD'S</a:t>
            </a:r>
          </a:p>
        </p:txBody>
      </p:sp>
      <p:sp>
        <p:nvSpPr>
          <p:cNvPr name="TextBox 11" id="11"/>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2" id="12"/>
          <p:cNvSpPr txBox="true"/>
          <p:nvPr/>
        </p:nvSpPr>
        <p:spPr>
          <a:xfrm rot="0">
            <a:off x="1559952" y="2746251"/>
            <a:ext cx="9852460" cy="1596066"/>
          </a:xfrm>
          <a:prstGeom prst="rect">
            <a:avLst/>
          </a:prstGeom>
        </p:spPr>
        <p:txBody>
          <a:bodyPr anchor="t" rtlCol="false" tIns="0" lIns="0" bIns="0" rIns="0">
            <a:spAutoFit/>
          </a:bodyPr>
          <a:lstStyle/>
          <a:p>
            <a:pPr algn="l">
              <a:lnSpc>
                <a:spcPts val="11870"/>
              </a:lnSpc>
            </a:pPr>
            <a:r>
              <a:rPr lang="en-US" sz="12112">
                <a:solidFill>
                  <a:srgbClr val="D80909"/>
                </a:solidFill>
                <a:latin typeface="Rubik Spray Paint"/>
                <a:ea typeface="Rubik Spray Paint"/>
                <a:cs typeface="Rubik Spray Paint"/>
                <a:sym typeface="Rubik Spray Paint"/>
              </a:rPr>
              <a:t>ABOUT US</a:t>
            </a:r>
          </a:p>
        </p:txBody>
      </p:sp>
      <p:sp>
        <p:nvSpPr>
          <p:cNvPr name="TextBox 13" id="13"/>
          <p:cNvSpPr txBox="true"/>
          <p:nvPr/>
        </p:nvSpPr>
        <p:spPr>
          <a:xfrm rot="0">
            <a:off x="1559952" y="4480110"/>
            <a:ext cx="7680922" cy="1363378"/>
          </a:xfrm>
          <a:prstGeom prst="rect">
            <a:avLst/>
          </a:prstGeom>
        </p:spPr>
        <p:txBody>
          <a:bodyPr anchor="t" rtlCol="false" tIns="0" lIns="0" bIns="0" rIns="0">
            <a:spAutoFit/>
          </a:bodyPr>
          <a:lstStyle/>
          <a:p>
            <a:pPr algn="just">
              <a:lnSpc>
                <a:spcPts val="3603"/>
              </a:lnSpc>
            </a:pPr>
            <a:r>
              <a:rPr lang="en-US" sz="2573">
                <a:solidFill>
                  <a:srgbClr val="D80909"/>
                </a:solidFill>
                <a:latin typeface="Touvlo"/>
                <a:ea typeface="Touvlo"/>
                <a:cs typeface="Touvlo"/>
                <a:sym typeface="Touvlo"/>
              </a:rPr>
              <a:t>At McDonald’s, the hamburger is more than just a menu item — it’s a symbol of our commitment to quality, simplicity, and great taste.</a:t>
            </a:r>
          </a:p>
        </p:txBody>
      </p:sp>
      <p:sp>
        <p:nvSpPr>
          <p:cNvPr name="TextBox 14" id="14"/>
          <p:cNvSpPr txBox="true"/>
          <p:nvPr/>
        </p:nvSpPr>
        <p:spPr>
          <a:xfrm rot="0">
            <a:off x="9144000" y="7222325"/>
            <a:ext cx="8578580" cy="2734978"/>
          </a:xfrm>
          <a:prstGeom prst="rect">
            <a:avLst/>
          </a:prstGeom>
        </p:spPr>
        <p:txBody>
          <a:bodyPr anchor="t" rtlCol="false" tIns="0" lIns="0" bIns="0" rIns="0">
            <a:spAutoFit/>
          </a:bodyPr>
          <a:lstStyle/>
          <a:p>
            <a:pPr algn="just">
              <a:lnSpc>
                <a:spcPts val="3603"/>
              </a:lnSpc>
            </a:pPr>
            <a:r>
              <a:rPr lang="en-US" sz="2573">
                <a:solidFill>
                  <a:srgbClr val="D80909"/>
                </a:solidFill>
                <a:latin typeface="Touvlo"/>
                <a:ea typeface="Touvlo"/>
                <a:cs typeface="Touvlo"/>
                <a:sym typeface="Touvlo"/>
              </a:rPr>
              <a:t>Our mission is to deliver a consistently delicious hamburger that brings joy to every bite. At McDonald’s, we are committed to using 100% pure beef, simple ingredients, and time-tested preparation to create a classic burger experience that’s loved around the world.</a:t>
            </a:r>
          </a:p>
        </p:txBody>
      </p:sp>
      <p:sp>
        <p:nvSpPr>
          <p:cNvPr name="Freeform 15" id="15"/>
          <p:cNvSpPr/>
          <p:nvPr/>
        </p:nvSpPr>
        <p:spPr>
          <a:xfrm flipH="false" flipV="false" rot="0">
            <a:off x="6105182" y="6467371"/>
            <a:ext cx="1612027" cy="1624208"/>
          </a:xfrm>
          <a:custGeom>
            <a:avLst/>
            <a:gdLst/>
            <a:ahLst/>
            <a:cxnLst/>
            <a:rect r="r" b="b" t="t" l="l"/>
            <a:pathLst>
              <a:path h="1624208" w="1612027">
                <a:moveTo>
                  <a:pt x="0" y="0"/>
                </a:moveTo>
                <a:lnTo>
                  <a:pt x="1612027" y="0"/>
                </a:lnTo>
                <a:lnTo>
                  <a:pt x="1612027" y="1624208"/>
                </a:lnTo>
                <a:lnTo>
                  <a:pt x="0" y="16242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7377797">
            <a:off x="-610691" y="3606678"/>
            <a:ext cx="10921377" cy="11303244"/>
          </a:xfrm>
          <a:custGeom>
            <a:avLst/>
            <a:gdLst/>
            <a:ahLst/>
            <a:cxnLst/>
            <a:rect r="r" b="b" t="t" l="l"/>
            <a:pathLst>
              <a:path h="11303244" w="10921377">
                <a:moveTo>
                  <a:pt x="0" y="0"/>
                </a:moveTo>
                <a:lnTo>
                  <a:pt x="10921378" y="0"/>
                </a:lnTo>
                <a:lnTo>
                  <a:pt x="10921378" y="11303244"/>
                </a:lnTo>
                <a:lnTo>
                  <a:pt x="0" y="113032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1927" b="0"/>
            </a:stretch>
          </a:blipFill>
        </p:spPr>
      </p:sp>
      <p:sp>
        <p:nvSpPr>
          <p:cNvPr name="Freeform 4" id="4"/>
          <p:cNvSpPr/>
          <p:nvPr/>
        </p:nvSpPr>
        <p:spPr>
          <a:xfrm flipH="false" flipV="false" rot="-93392">
            <a:off x="9246630" y="-244674"/>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1927"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885843" y="1354485"/>
            <a:ext cx="14516313" cy="944539"/>
          </a:xfrm>
          <a:prstGeom prst="rect">
            <a:avLst/>
          </a:prstGeom>
        </p:spPr>
        <p:txBody>
          <a:bodyPr anchor="t" rtlCol="false" tIns="0" lIns="0" bIns="0" rIns="0">
            <a:spAutoFit/>
          </a:bodyPr>
          <a:lstStyle/>
          <a:p>
            <a:pPr algn="ctr">
              <a:lnSpc>
                <a:spcPts val="7069"/>
              </a:lnSpc>
            </a:pPr>
            <a:r>
              <a:rPr lang="en-US" sz="7213">
                <a:solidFill>
                  <a:srgbClr val="FFFFFF"/>
                </a:solidFill>
                <a:latin typeface="Rubik Spray Paint"/>
                <a:ea typeface="Rubik Spray Paint"/>
                <a:cs typeface="Rubik Spray Paint"/>
                <a:sym typeface="Rubik Spray Paint"/>
              </a:rPr>
              <a:t>MCDONALD'S SALES </a:t>
            </a:r>
          </a:p>
        </p:txBody>
      </p:sp>
      <p:sp>
        <p:nvSpPr>
          <p:cNvPr name="TextBox 8" id="8"/>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9" id="9"/>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0" id="10"/>
          <p:cNvSpPr txBox="true"/>
          <p:nvPr/>
        </p:nvSpPr>
        <p:spPr>
          <a:xfrm rot="0">
            <a:off x="1559952" y="2716442"/>
            <a:ext cx="14842204" cy="4777915"/>
          </a:xfrm>
          <a:prstGeom prst="rect">
            <a:avLst/>
          </a:prstGeom>
        </p:spPr>
        <p:txBody>
          <a:bodyPr anchor="t" rtlCol="false" tIns="0" lIns="0" bIns="0" rIns="0">
            <a:spAutoFit/>
          </a:bodyPr>
          <a:lstStyle/>
          <a:p>
            <a:pPr algn="just">
              <a:lnSpc>
                <a:spcPts val="5450"/>
              </a:lnSpc>
            </a:pPr>
            <a:r>
              <a:rPr lang="en-US" sz="3893">
                <a:solidFill>
                  <a:srgbClr val="D80909"/>
                </a:solidFill>
                <a:latin typeface="Touvlo"/>
                <a:ea typeface="Touvlo"/>
                <a:cs typeface="Touvlo"/>
                <a:sym typeface="Touvlo"/>
              </a:rPr>
              <a:t>1. What is the total sales revenue for each category of menu items?</a:t>
            </a:r>
          </a:p>
          <a:p>
            <a:pPr algn="just">
              <a:lnSpc>
                <a:spcPts val="5450"/>
              </a:lnSpc>
            </a:pPr>
            <a:r>
              <a:rPr lang="en-US" sz="3893">
                <a:solidFill>
                  <a:srgbClr val="D80909"/>
                </a:solidFill>
                <a:latin typeface="Touvlo"/>
                <a:ea typeface="Touvlo"/>
                <a:cs typeface="Touvlo"/>
                <a:sym typeface="Touvlo"/>
              </a:rPr>
              <a:t>2. How many orders are placed each day?</a:t>
            </a:r>
          </a:p>
          <a:p>
            <a:pPr algn="just">
              <a:lnSpc>
                <a:spcPts val="5450"/>
              </a:lnSpc>
            </a:pPr>
            <a:r>
              <a:rPr lang="en-US" sz="3893">
                <a:solidFill>
                  <a:srgbClr val="D80909"/>
                </a:solidFill>
                <a:latin typeface="Touvlo"/>
                <a:ea typeface="Touvlo"/>
                <a:cs typeface="Touvlo"/>
                <a:sym typeface="Touvlo"/>
              </a:rPr>
              <a:t>3. Which menu item is the most frequently ordered?</a:t>
            </a:r>
          </a:p>
          <a:p>
            <a:pPr algn="just">
              <a:lnSpc>
                <a:spcPts val="5450"/>
              </a:lnSpc>
            </a:pPr>
            <a:r>
              <a:rPr lang="en-US" sz="3893">
                <a:solidFill>
                  <a:srgbClr val="D80909"/>
                </a:solidFill>
                <a:latin typeface="Touvlo"/>
                <a:ea typeface="Touvlo"/>
                <a:cs typeface="Touvlo"/>
                <a:sym typeface="Touvlo"/>
              </a:rPr>
              <a:t>4. What is the total revenue generated by menu items?</a:t>
            </a:r>
          </a:p>
          <a:p>
            <a:pPr algn="just">
              <a:lnSpc>
                <a:spcPts val="5450"/>
              </a:lnSpc>
            </a:pPr>
            <a:r>
              <a:rPr lang="en-US" sz="3893">
                <a:solidFill>
                  <a:srgbClr val="D80909"/>
                </a:solidFill>
                <a:latin typeface="Touvlo"/>
                <a:ea typeface="Touvlo"/>
                <a:cs typeface="Touvlo"/>
                <a:sym typeface="Touvlo"/>
              </a:rPr>
              <a:t>5. How does the revenue of each category compare over months?</a:t>
            </a:r>
          </a:p>
        </p:txBody>
      </p:sp>
      <p:sp>
        <p:nvSpPr>
          <p:cNvPr name="Freeform 11" id="11"/>
          <p:cNvSpPr/>
          <p:nvPr/>
        </p:nvSpPr>
        <p:spPr>
          <a:xfrm flipH="false" flipV="false" rot="10679664">
            <a:off x="4785483" y="8179884"/>
            <a:ext cx="14083948" cy="8133480"/>
          </a:xfrm>
          <a:custGeom>
            <a:avLst/>
            <a:gdLst/>
            <a:ahLst/>
            <a:cxnLst/>
            <a:rect r="r" b="b" t="t" l="l"/>
            <a:pathLst>
              <a:path h="8133480" w="14083948">
                <a:moveTo>
                  <a:pt x="0" y="0"/>
                </a:moveTo>
                <a:lnTo>
                  <a:pt x="14083948" y="0"/>
                </a:lnTo>
                <a:lnTo>
                  <a:pt x="14083948" y="8133481"/>
                </a:lnTo>
                <a:lnTo>
                  <a:pt x="0" y="8133481"/>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7377797">
            <a:off x="-610691" y="3606678"/>
            <a:ext cx="10921377" cy="11303244"/>
          </a:xfrm>
          <a:custGeom>
            <a:avLst/>
            <a:gdLst/>
            <a:ahLst/>
            <a:cxnLst/>
            <a:rect r="r" b="b" t="t" l="l"/>
            <a:pathLst>
              <a:path h="11303244" w="10921377">
                <a:moveTo>
                  <a:pt x="0" y="0"/>
                </a:moveTo>
                <a:lnTo>
                  <a:pt x="10921378" y="0"/>
                </a:lnTo>
                <a:lnTo>
                  <a:pt x="10921378" y="11303244"/>
                </a:lnTo>
                <a:lnTo>
                  <a:pt x="0" y="113032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1927" b="0"/>
            </a:stretch>
          </a:blipFill>
        </p:spPr>
      </p:sp>
      <p:sp>
        <p:nvSpPr>
          <p:cNvPr name="Freeform 4" id="4"/>
          <p:cNvSpPr/>
          <p:nvPr/>
        </p:nvSpPr>
        <p:spPr>
          <a:xfrm flipH="false" flipV="false" rot="-93392">
            <a:off x="9246630" y="-244674"/>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1927"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885843" y="1354485"/>
            <a:ext cx="14516313" cy="944539"/>
          </a:xfrm>
          <a:prstGeom prst="rect">
            <a:avLst/>
          </a:prstGeom>
        </p:spPr>
        <p:txBody>
          <a:bodyPr anchor="t" rtlCol="false" tIns="0" lIns="0" bIns="0" rIns="0">
            <a:spAutoFit/>
          </a:bodyPr>
          <a:lstStyle/>
          <a:p>
            <a:pPr algn="ctr">
              <a:lnSpc>
                <a:spcPts val="7069"/>
              </a:lnSpc>
            </a:pPr>
            <a:r>
              <a:rPr lang="en-US" sz="7213">
                <a:solidFill>
                  <a:srgbClr val="FFFFFF"/>
                </a:solidFill>
                <a:latin typeface="Rubik Spray Paint"/>
                <a:ea typeface="Rubik Spray Paint"/>
                <a:cs typeface="Rubik Spray Paint"/>
                <a:sym typeface="Rubik Spray Paint"/>
              </a:rPr>
              <a:t>MCDONALD'S SALES </a:t>
            </a:r>
          </a:p>
        </p:txBody>
      </p:sp>
      <p:sp>
        <p:nvSpPr>
          <p:cNvPr name="TextBox 8" id="8"/>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9" id="9"/>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0" id="10"/>
          <p:cNvSpPr txBox="true"/>
          <p:nvPr/>
        </p:nvSpPr>
        <p:spPr>
          <a:xfrm rot="0">
            <a:off x="2001944" y="2716442"/>
            <a:ext cx="14842204" cy="4777915"/>
          </a:xfrm>
          <a:prstGeom prst="rect">
            <a:avLst/>
          </a:prstGeom>
        </p:spPr>
        <p:txBody>
          <a:bodyPr anchor="t" rtlCol="false" tIns="0" lIns="0" bIns="0" rIns="0">
            <a:spAutoFit/>
          </a:bodyPr>
          <a:lstStyle/>
          <a:p>
            <a:pPr algn="just">
              <a:lnSpc>
                <a:spcPts val="5450"/>
              </a:lnSpc>
            </a:pPr>
            <a:r>
              <a:rPr lang="en-US" sz="3893">
                <a:solidFill>
                  <a:srgbClr val="D80909"/>
                </a:solidFill>
                <a:latin typeface="Touvlo"/>
                <a:ea typeface="Touvlo"/>
                <a:cs typeface="Touvlo"/>
                <a:sym typeface="Touvlo"/>
              </a:rPr>
              <a:t>6. What is the average number of items per order?</a:t>
            </a:r>
          </a:p>
          <a:p>
            <a:pPr algn="just">
              <a:lnSpc>
                <a:spcPts val="5450"/>
              </a:lnSpc>
            </a:pPr>
            <a:r>
              <a:rPr lang="en-US" sz="3893">
                <a:solidFill>
                  <a:srgbClr val="D80909"/>
                </a:solidFill>
                <a:latin typeface="Touvlo"/>
                <a:ea typeface="Touvlo"/>
                <a:cs typeface="Touvlo"/>
                <a:sym typeface="Touvlo"/>
              </a:rPr>
              <a:t>7</a:t>
            </a:r>
            <a:r>
              <a:rPr lang="en-US" sz="3893">
                <a:solidFill>
                  <a:srgbClr val="D80909"/>
                </a:solidFill>
                <a:latin typeface="Touvlo"/>
                <a:ea typeface="Touvlo"/>
                <a:cs typeface="Touvlo"/>
                <a:sym typeface="Touvlo"/>
              </a:rPr>
              <a:t>. How do order volumes vary by time of day?</a:t>
            </a:r>
          </a:p>
          <a:p>
            <a:pPr algn="just">
              <a:lnSpc>
                <a:spcPts val="5450"/>
              </a:lnSpc>
            </a:pPr>
            <a:r>
              <a:rPr lang="en-US" sz="3893">
                <a:solidFill>
                  <a:srgbClr val="D80909"/>
                </a:solidFill>
                <a:latin typeface="Touvlo"/>
                <a:ea typeface="Touvlo"/>
                <a:cs typeface="Touvlo"/>
                <a:sym typeface="Touvlo"/>
              </a:rPr>
              <a:t>8</a:t>
            </a:r>
            <a:r>
              <a:rPr lang="en-US" sz="3893">
                <a:solidFill>
                  <a:srgbClr val="D80909"/>
                </a:solidFill>
                <a:latin typeface="Touvlo"/>
                <a:ea typeface="Touvlo"/>
                <a:cs typeface="Touvlo"/>
                <a:sym typeface="Touvlo"/>
              </a:rPr>
              <a:t>. How do sales trends differ across weekdays and weekends?</a:t>
            </a:r>
          </a:p>
          <a:p>
            <a:pPr algn="just">
              <a:lnSpc>
                <a:spcPts val="5450"/>
              </a:lnSpc>
            </a:pPr>
            <a:r>
              <a:rPr lang="en-US" sz="3893">
                <a:solidFill>
                  <a:srgbClr val="D80909"/>
                </a:solidFill>
                <a:latin typeface="Touvlo"/>
                <a:ea typeface="Touvlo"/>
                <a:cs typeface="Touvlo"/>
                <a:sym typeface="Touvlo"/>
              </a:rPr>
              <a:t>9</a:t>
            </a:r>
            <a:r>
              <a:rPr lang="en-US" sz="3893">
                <a:solidFill>
                  <a:srgbClr val="D80909"/>
                </a:solidFill>
                <a:latin typeface="Touvlo"/>
                <a:ea typeface="Touvlo"/>
                <a:cs typeface="Touvlo"/>
                <a:sym typeface="Touvlo"/>
              </a:rPr>
              <a:t>. How does the sales performance vary by category over different months?</a:t>
            </a:r>
          </a:p>
          <a:p>
            <a:pPr algn="just">
              <a:lnSpc>
                <a:spcPts val="5450"/>
              </a:lnSpc>
            </a:pPr>
            <a:r>
              <a:rPr lang="en-US" sz="3893">
                <a:solidFill>
                  <a:srgbClr val="D80909"/>
                </a:solidFill>
                <a:latin typeface="Touvlo"/>
                <a:ea typeface="Touvlo"/>
                <a:cs typeface="Touvlo"/>
                <a:sym typeface="Touvlo"/>
              </a:rPr>
              <a:t>10</a:t>
            </a:r>
            <a:r>
              <a:rPr lang="en-US" sz="3893">
                <a:solidFill>
                  <a:srgbClr val="D80909"/>
                </a:solidFill>
                <a:latin typeface="Touvlo"/>
                <a:ea typeface="Touvlo"/>
                <a:cs typeface="Touvlo"/>
                <a:sym typeface="Touvlo"/>
              </a:rPr>
              <a:t>. Compare the sales of top 5 menu items.</a:t>
            </a:r>
          </a:p>
        </p:txBody>
      </p:sp>
      <p:sp>
        <p:nvSpPr>
          <p:cNvPr name="Freeform 11" id="11"/>
          <p:cNvSpPr/>
          <p:nvPr/>
        </p:nvSpPr>
        <p:spPr>
          <a:xfrm flipH="false" flipV="false" rot="10679664">
            <a:off x="4785483" y="8179884"/>
            <a:ext cx="14083948" cy="8133480"/>
          </a:xfrm>
          <a:custGeom>
            <a:avLst/>
            <a:gdLst/>
            <a:ahLst/>
            <a:cxnLst/>
            <a:rect r="r" b="b" t="t" l="l"/>
            <a:pathLst>
              <a:path h="8133480" w="14083948">
                <a:moveTo>
                  <a:pt x="0" y="0"/>
                </a:moveTo>
                <a:lnTo>
                  <a:pt x="14083948" y="0"/>
                </a:lnTo>
                <a:lnTo>
                  <a:pt x="14083948" y="8133481"/>
                </a:lnTo>
                <a:lnTo>
                  <a:pt x="0" y="8133481"/>
                </a:lnTo>
                <a:lnTo>
                  <a:pt x="0" y="0"/>
                </a:lnTo>
                <a:close/>
              </a:path>
            </a:pathLst>
          </a:custGeom>
          <a:blipFill>
            <a:blip r:embed="rId10"/>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246630" y="-244674"/>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sp>
        <p:nvSpPr>
          <p:cNvPr name="Freeform 8" id="8"/>
          <p:cNvSpPr/>
          <p:nvPr/>
        </p:nvSpPr>
        <p:spPr>
          <a:xfrm flipH="false" flipV="false" rot="0">
            <a:off x="1991029" y="1626620"/>
            <a:ext cx="14013796" cy="7631680"/>
          </a:xfrm>
          <a:custGeom>
            <a:avLst/>
            <a:gdLst/>
            <a:ahLst/>
            <a:cxnLst/>
            <a:rect r="r" b="b" t="t" l="l"/>
            <a:pathLst>
              <a:path h="7631680" w="14013796">
                <a:moveTo>
                  <a:pt x="0" y="0"/>
                </a:moveTo>
                <a:lnTo>
                  <a:pt x="14013795" y="0"/>
                </a:lnTo>
                <a:lnTo>
                  <a:pt x="14013795" y="7631680"/>
                </a:lnTo>
                <a:lnTo>
                  <a:pt x="0" y="7631680"/>
                </a:lnTo>
                <a:lnTo>
                  <a:pt x="0" y="0"/>
                </a:lnTo>
                <a:close/>
              </a:path>
            </a:pathLst>
          </a:custGeom>
          <a:blipFill>
            <a:blip r:embed="rId11"/>
            <a:stretch>
              <a:fillRect l="0" t="0" r="0" b="0"/>
            </a:stretch>
          </a:blipFill>
          <a:ln w="47625" cap="sq">
            <a:solidFill>
              <a:srgbClr val="000000"/>
            </a:solidFill>
            <a:prstDash val="solid"/>
            <a:miter/>
          </a:ln>
        </p:spPr>
      </p:sp>
      <p:sp>
        <p:nvSpPr>
          <p:cNvPr name="TextBox 9" id="9"/>
          <p:cNvSpPr txBox="true"/>
          <p:nvPr/>
        </p:nvSpPr>
        <p:spPr>
          <a:xfrm rot="0">
            <a:off x="6251344" y="1006795"/>
            <a:ext cx="5493165" cy="536306"/>
          </a:xfrm>
          <a:prstGeom prst="rect">
            <a:avLst/>
          </a:prstGeom>
        </p:spPr>
        <p:txBody>
          <a:bodyPr anchor="t" rtlCol="false" tIns="0" lIns="0" bIns="0" rIns="0">
            <a:spAutoFit/>
          </a:bodyPr>
          <a:lstStyle/>
          <a:p>
            <a:pPr algn="l">
              <a:lnSpc>
                <a:spcPts val="3943"/>
              </a:lnSpc>
            </a:pPr>
            <a:r>
              <a:rPr lang="en-US" sz="4024">
                <a:solidFill>
                  <a:srgbClr val="FFFFFF"/>
                </a:solidFill>
                <a:latin typeface="Rubik Spray Paint"/>
                <a:ea typeface="Rubik Spray Paint"/>
                <a:cs typeface="Rubik Spray Paint"/>
                <a:sym typeface="Rubik Spray Paint"/>
              </a:rPr>
              <a:t>EXCEL DASHBOARD</a:t>
            </a:r>
          </a:p>
        </p:txBody>
      </p:sp>
      <p:sp>
        <p:nvSpPr>
          <p:cNvPr name="TextBox 10" id="10"/>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1" id="11"/>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559974" y="-31121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grpSp>
        <p:nvGrpSpPr>
          <p:cNvPr name="Group 8" id="8"/>
          <p:cNvGrpSpPr/>
          <p:nvPr/>
        </p:nvGrpSpPr>
        <p:grpSpPr>
          <a:xfrm rot="0">
            <a:off x="2044170" y="2627574"/>
            <a:ext cx="14199660" cy="3982755"/>
            <a:chOff x="0" y="0"/>
            <a:chExt cx="3739828" cy="1048956"/>
          </a:xfrm>
        </p:grpSpPr>
        <p:sp>
          <p:nvSpPr>
            <p:cNvPr name="Freeform 9" id="9"/>
            <p:cNvSpPr/>
            <p:nvPr/>
          </p:nvSpPr>
          <p:spPr>
            <a:xfrm flipH="false" flipV="false" rot="0">
              <a:off x="0" y="0"/>
              <a:ext cx="3739828" cy="1048956"/>
            </a:xfrm>
            <a:custGeom>
              <a:avLst/>
              <a:gdLst/>
              <a:ahLst/>
              <a:cxnLst/>
              <a:rect r="r" b="b" t="t" l="l"/>
              <a:pathLst>
                <a:path h="1048956" w="3739828">
                  <a:moveTo>
                    <a:pt x="27806" y="0"/>
                  </a:moveTo>
                  <a:lnTo>
                    <a:pt x="3712022" y="0"/>
                  </a:lnTo>
                  <a:cubicBezTo>
                    <a:pt x="3727379" y="0"/>
                    <a:pt x="3739828" y="12449"/>
                    <a:pt x="3739828" y="27806"/>
                  </a:cubicBezTo>
                  <a:lnTo>
                    <a:pt x="3739828" y="1021150"/>
                  </a:lnTo>
                  <a:cubicBezTo>
                    <a:pt x="3739828" y="1036507"/>
                    <a:pt x="3727379" y="1048956"/>
                    <a:pt x="3712022" y="1048956"/>
                  </a:cubicBezTo>
                  <a:lnTo>
                    <a:pt x="27806" y="1048956"/>
                  </a:lnTo>
                  <a:cubicBezTo>
                    <a:pt x="12449" y="1048956"/>
                    <a:pt x="0" y="1036507"/>
                    <a:pt x="0" y="1021150"/>
                  </a:cubicBezTo>
                  <a:lnTo>
                    <a:pt x="0" y="27806"/>
                  </a:lnTo>
                  <a:cubicBezTo>
                    <a:pt x="0" y="12449"/>
                    <a:pt x="12449" y="0"/>
                    <a:pt x="27806" y="0"/>
                  </a:cubicBezTo>
                  <a:close/>
                </a:path>
              </a:pathLst>
            </a:custGeom>
            <a:solidFill>
              <a:srgbClr val="FFCF00"/>
            </a:solidFill>
          </p:spPr>
        </p:sp>
        <p:sp>
          <p:nvSpPr>
            <p:cNvPr name="TextBox 10" id="10"/>
            <p:cNvSpPr txBox="true"/>
            <p:nvPr/>
          </p:nvSpPr>
          <p:spPr>
            <a:xfrm>
              <a:off x="0" y="-47625"/>
              <a:ext cx="3739828" cy="1096581"/>
            </a:xfrm>
            <a:prstGeom prst="rect">
              <a:avLst/>
            </a:prstGeom>
          </p:spPr>
          <p:txBody>
            <a:bodyPr anchor="ctr" rtlCol="false" tIns="50800" lIns="50800" bIns="50800" rIns="50800"/>
            <a:lstStyle/>
            <a:p>
              <a:pPr algn="ctr">
                <a:lnSpc>
                  <a:spcPts val="3549"/>
                </a:lnSpc>
              </a:pPr>
            </a:p>
          </p:txBody>
        </p:sp>
      </p:grpSp>
      <p:sp>
        <p:nvSpPr>
          <p:cNvPr name="TextBox 11" id="11"/>
          <p:cNvSpPr txBox="true"/>
          <p:nvPr/>
        </p:nvSpPr>
        <p:spPr>
          <a:xfrm rot="0">
            <a:off x="5871691" y="1218690"/>
            <a:ext cx="7102710" cy="639613"/>
          </a:xfrm>
          <a:prstGeom prst="rect">
            <a:avLst/>
          </a:prstGeom>
        </p:spPr>
        <p:txBody>
          <a:bodyPr anchor="t" rtlCol="false" tIns="0" lIns="0" bIns="0" rIns="0">
            <a:spAutoFit/>
          </a:bodyPr>
          <a:lstStyle/>
          <a:p>
            <a:pPr algn="l">
              <a:lnSpc>
                <a:spcPts val="4727"/>
              </a:lnSpc>
            </a:pPr>
            <a:r>
              <a:rPr lang="en-US" sz="4824">
                <a:solidFill>
                  <a:srgbClr val="FFFFFF"/>
                </a:solidFill>
                <a:latin typeface="Rubik Spray Paint"/>
                <a:ea typeface="Rubik Spray Paint"/>
                <a:cs typeface="Rubik Spray Paint"/>
                <a:sym typeface="Rubik Spray Paint"/>
              </a:rPr>
              <a:t>PROBLEM 1 INSIGHTS</a:t>
            </a:r>
          </a:p>
        </p:txBody>
      </p:sp>
      <p:sp>
        <p:nvSpPr>
          <p:cNvPr name="TextBox 12" id="12"/>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3" id="13"/>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4" id="14"/>
          <p:cNvSpPr txBox="true"/>
          <p:nvPr/>
        </p:nvSpPr>
        <p:spPr>
          <a:xfrm rot="0">
            <a:off x="3600864" y="2906774"/>
            <a:ext cx="12365298" cy="3357679"/>
          </a:xfrm>
          <a:prstGeom prst="rect">
            <a:avLst/>
          </a:prstGeom>
        </p:spPr>
        <p:txBody>
          <a:bodyPr anchor="t" rtlCol="false" tIns="0" lIns="0" bIns="0" rIns="0">
            <a:spAutoFit/>
          </a:bodyPr>
          <a:lstStyle/>
          <a:p>
            <a:pPr algn="ctr">
              <a:lnSpc>
                <a:spcPts val="4442"/>
              </a:lnSpc>
            </a:pPr>
            <a:r>
              <a:rPr lang="en-US" sz="3173">
                <a:solidFill>
                  <a:srgbClr val="000000"/>
                </a:solidFill>
                <a:latin typeface="Canva Sans"/>
                <a:ea typeface="Canva Sans"/>
                <a:cs typeface="Canva Sans"/>
                <a:sym typeface="Canva Sans"/>
              </a:rPr>
              <a:t>Burger, Chicken, and Pasta consistently generate higher sales revenue compared to other items, ranking first, second, and third respectively. Given that Chicken and Pasta are priced higher than Burgers, they offer greater profit potential despite lower sales volumes. Therefore, it would be strategic to focus more on promoting Chicken and Pasta.</a:t>
            </a:r>
          </a:p>
        </p:txBody>
      </p:sp>
      <p:grpSp>
        <p:nvGrpSpPr>
          <p:cNvPr name="Group 15" id="15"/>
          <p:cNvGrpSpPr/>
          <p:nvPr/>
        </p:nvGrpSpPr>
        <p:grpSpPr>
          <a:xfrm rot="0">
            <a:off x="2321838" y="2973449"/>
            <a:ext cx="1181815" cy="1235601"/>
            <a:chOff x="0" y="0"/>
            <a:chExt cx="3151506" cy="3294936"/>
          </a:xfrm>
        </p:grpSpPr>
        <p:sp>
          <p:nvSpPr>
            <p:cNvPr name="Freeform 16" id="16"/>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17" id="17"/>
          <p:cNvSpPr txBox="true"/>
          <p:nvPr/>
        </p:nvSpPr>
        <p:spPr>
          <a:xfrm rot="0">
            <a:off x="2663300" y="3152925"/>
            <a:ext cx="729812" cy="857250"/>
          </a:xfrm>
          <a:prstGeom prst="rect">
            <a:avLst/>
          </a:prstGeom>
        </p:spPr>
        <p:txBody>
          <a:bodyPr anchor="t" rtlCol="false" tIns="0" lIns="0" bIns="0" rIns="0">
            <a:spAutoFit/>
          </a:bodyPr>
          <a:lstStyle/>
          <a:p>
            <a:pPr algn="l">
              <a:lnSpc>
                <a:spcPts val="6756"/>
              </a:lnSpc>
            </a:pPr>
            <a:r>
              <a:rPr lang="en-US" sz="5630" b="true">
                <a:solidFill>
                  <a:srgbClr val="FFFFFF"/>
                </a:solidFill>
                <a:latin typeface="Canva Sans Bold"/>
                <a:ea typeface="Canva Sans Bold"/>
                <a:cs typeface="Canva Sans Bold"/>
                <a:sym typeface="Canva Sans Bold"/>
              </a:rPr>
              <a:t>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559974" y="-31121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grpSp>
        <p:nvGrpSpPr>
          <p:cNvPr name="Group 8" id="8"/>
          <p:cNvGrpSpPr/>
          <p:nvPr/>
        </p:nvGrpSpPr>
        <p:grpSpPr>
          <a:xfrm rot="0">
            <a:off x="2044170" y="2627574"/>
            <a:ext cx="14199660" cy="3982755"/>
            <a:chOff x="0" y="0"/>
            <a:chExt cx="3739828" cy="1048956"/>
          </a:xfrm>
        </p:grpSpPr>
        <p:sp>
          <p:nvSpPr>
            <p:cNvPr name="Freeform 9" id="9"/>
            <p:cNvSpPr/>
            <p:nvPr/>
          </p:nvSpPr>
          <p:spPr>
            <a:xfrm flipH="false" flipV="false" rot="0">
              <a:off x="0" y="0"/>
              <a:ext cx="3739828" cy="1048956"/>
            </a:xfrm>
            <a:custGeom>
              <a:avLst/>
              <a:gdLst/>
              <a:ahLst/>
              <a:cxnLst/>
              <a:rect r="r" b="b" t="t" l="l"/>
              <a:pathLst>
                <a:path h="1048956" w="3739828">
                  <a:moveTo>
                    <a:pt x="27806" y="0"/>
                  </a:moveTo>
                  <a:lnTo>
                    <a:pt x="3712022" y="0"/>
                  </a:lnTo>
                  <a:cubicBezTo>
                    <a:pt x="3727379" y="0"/>
                    <a:pt x="3739828" y="12449"/>
                    <a:pt x="3739828" y="27806"/>
                  </a:cubicBezTo>
                  <a:lnTo>
                    <a:pt x="3739828" y="1021150"/>
                  </a:lnTo>
                  <a:cubicBezTo>
                    <a:pt x="3739828" y="1036507"/>
                    <a:pt x="3727379" y="1048956"/>
                    <a:pt x="3712022" y="1048956"/>
                  </a:cubicBezTo>
                  <a:lnTo>
                    <a:pt x="27806" y="1048956"/>
                  </a:lnTo>
                  <a:cubicBezTo>
                    <a:pt x="12449" y="1048956"/>
                    <a:pt x="0" y="1036507"/>
                    <a:pt x="0" y="1021150"/>
                  </a:cubicBezTo>
                  <a:lnTo>
                    <a:pt x="0" y="27806"/>
                  </a:lnTo>
                  <a:cubicBezTo>
                    <a:pt x="0" y="12449"/>
                    <a:pt x="12449" y="0"/>
                    <a:pt x="27806" y="0"/>
                  </a:cubicBezTo>
                  <a:close/>
                </a:path>
              </a:pathLst>
            </a:custGeom>
            <a:solidFill>
              <a:srgbClr val="FFCF00"/>
            </a:solidFill>
          </p:spPr>
        </p:sp>
        <p:sp>
          <p:nvSpPr>
            <p:cNvPr name="TextBox 10" id="10"/>
            <p:cNvSpPr txBox="true"/>
            <p:nvPr/>
          </p:nvSpPr>
          <p:spPr>
            <a:xfrm>
              <a:off x="0" y="-47625"/>
              <a:ext cx="3739828" cy="1096581"/>
            </a:xfrm>
            <a:prstGeom prst="rect">
              <a:avLst/>
            </a:prstGeom>
          </p:spPr>
          <p:txBody>
            <a:bodyPr anchor="ctr" rtlCol="false" tIns="50800" lIns="50800" bIns="50800" rIns="50800"/>
            <a:lstStyle/>
            <a:p>
              <a:pPr algn="ctr">
                <a:lnSpc>
                  <a:spcPts val="3549"/>
                </a:lnSpc>
              </a:pPr>
            </a:p>
          </p:txBody>
        </p:sp>
      </p:grpSp>
      <p:sp>
        <p:nvSpPr>
          <p:cNvPr name="TextBox 11" id="11"/>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2" id="12"/>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3" id="13"/>
          <p:cNvSpPr txBox="true"/>
          <p:nvPr/>
        </p:nvSpPr>
        <p:spPr>
          <a:xfrm rot="0">
            <a:off x="3805377" y="3187741"/>
            <a:ext cx="12099431" cy="2795745"/>
          </a:xfrm>
          <a:prstGeom prst="rect">
            <a:avLst/>
          </a:prstGeom>
        </p:spPr>
        <p:txBody>
          <a:bodyPr anchor="t" rtlCol="false" tIns="0" lIns="0" bIns="0" rIns="0">
            <a:spAutoFit/>
          </a:bodyPr>
          <a:lstStyle/>
          <a:p>
            <a:pPr algn="ctr">
              <a:lnSpc>
                <a:spcPts val="4442"/>
              </a:lnSpc>
            </a:pPr>
            <a:r>
              <a:rPr lang="en-US" sz="3173">
                <a:solidFill>
                  <a:srgbClr val="000000"/>
                </a:solidFill>
                <a:latin typeface="Canva Sans"/>
                <a:ea typeface="Canva Sans"/>
                <a:cs typeface="Canva Sans"/>
                <a:sym typeface="Canva Sans"/>
              </a:rPr>
              <a:t>The data indicates that order volumes are higher on weekdays compared to weekends. Monday records the highest number of orders at 2,010, followed by Friday with 1,822 orders, and Tuesday with 1,788 orders, ranking second and third respectively.</a:t>
            </a:r>
          </a:p>
        </p:txBody>
      </p:sp>
      <p:grpSp>
        <p:nvGrpSpPr>
          <p:cNvPr name="Group 14" id="14"/>
          <p:cNvGrpSpPr/>
          <p:nvPr/>
        </p:nvGrpSpPr>
        <p:grpSpPr>
          <a:xfrm rot="0">
            <a:off x="2321838" y="3254416"/>
            <a:ext cx="1181815" cy="1235601"/>
            <a:chOff x="0" y="0"/>
            <a:chExt cx="3151506" cy="3294936"/>
          </a:xfrm>
        </p:grpSpPr>
        <p:sp>
          <p:nvSpPr>
            <p:cNvPr name="Freeform 15" id="15"/>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16" id="16"/>
          <p:cNvSpPr txBox="true"/>
          <p:nvPr/>
        </p:nvSpPr>
        <p:spPr>
          <a:xfrm rot="0">
            <a:off x="2663300" y="3433892"/>
            <a:ext cx="729812" cy="857250"/>
          </a:xfrm>
          <a:prstGeom prst="rect">
            <a:avLst/>
          </a:prstGeom>
        </p:spPr>
        <p:txBody>
          <a:bodyPr anchor="t" rtlCol="false" tIns="0" lIns="0" bIns="0" rIns="0">
            <a:spAutoFit/>
          </a:bodyPr>
          <a:lstStyle/>
          <a:p>
            <a:pPr algn="l">
              <a:lnSpc>
                <a:spcPts val="6756"/>
              </a:lnSpc>
            </a:pPr>
            <a:r>
              <a:rPr lang="en-US" sz="5630" b="true">
                <a:solidFill>
                  <a:srgbClr val="FFFFFF"/>
                </a:solidFill>
                <a:latin typeface="Canva Sans Bold"/>
                <a:ea typeface="Canva Sans Bold"/>
                <a:cs typeface="Canva Sans Bold"/>
                <a:sym typeface="Canva Sans Bold"/>
              </a:rPr>
              <a:t>2</a:t>
            </a:r>
          </a:p>
        </p:txBody>
      </p:sp>
      <p:sp>
        <p:nvSpPr>
          <p:cNvPr name="TextBox 17" id="17"/>
          <p:cNvSpPr txBox="true"/>
          <p:nvPr/>
        </p:nvSpPr>
        <p:spPr>
          <a:xfrm rot="0">
            <a:off x="5867957" y="1586813"/>
            <a:ext cx="7102710" cy="639613"/>
          </a:xfrm>
          <a:prstGeom prst="rect">
            <a:avLst/>
          </a:prstGeom>
        </p:spPr>
        <p:txBody>
          <a:bodyPr anchor="t" rtlCol="false" tIns="0" lIns="0" bIns="0" rIns="0">
            <a:spAutoFit/>
          </a:bodyPr>
          <a:lstStyle/>
          <a:p>
            <a:pPr algn="l">
              <a:lnSpc>
                <a:spcPts val="4727"/>
              </a:lnSpc>
            </a:pPr>
            <a:r>
              <a:rPr lang="en-US" sz="4824">
                <a:solidFill>
                  <a:srgbClr val="FFFFFF"/>
                </a:solidFill>
                <a:latin typeface="Rubik Spray Paint"/>
                <a:ea typeface="Rubik Spray Paint"/>
                <a:cs typeface="Rubik Spray Paint"/>
                <a:sym typeface="Rubik Spray Paint"/>
              </a:rPr>
              <a:t>PROBLEM 2 INSIGHTS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559974" y="-31121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grpSp>
        <p:nvGrpSpPr>
          <p:cNvPr name="Group 8" id="8"/>
          <p:cNvGrpSpPr/>
          <p:nvPr/>
        </p:nvGrpSpPr>
        <p:grpSpPr>
          <a:xfrm rot="0">
            <a:off x="2044170" y="2627574"/>
            <a:ext cx="14199660" cy="4903063"/>
            <a:chOff x="0" y="0"/>
            <a:chExt cx="3739828" cy="1291342"/>
          </a:xfrm>
        </p:grpSpPr>
        <p:sp>
          <p:nvSpPr>
            <p:cNvPr name="Freeform 9" id="9"/>
            <p:cNvSpPr/>
            <p:nvPr/>
          </p:nvSpPr>
          <p:spPr>
            <a:xfrm flipH="false" flipV="false" rot="0">
              <a:off x="0" y="0"/>
              <a:ext cx="3739828" cy="1291342"/>
            </a:xfrm>
            <a:custGeom>
              <a:avLst/>
              <a:gdLst/>
              <a:ahLst/>
              <a:cxnLst/>
              <a:rect r="r" b="b" t="t" l="l"/>
              <a:pathLst>
                <a:path h="1291342" w="3739828">
                  <a:moveTo>
                    <a:pt x="27806" y="0"/>
                  </a:moveTo>
                  <a:lnTo>
                    <a:pt x="3712022" y="0"/>
                  </a:lnTo>
                  <a:cubicBezTo>
                    <a:pt x="3727379" y="0"/>
                    <a:pt x="3739828" y="12449"/>
                    <a:pt x="3739828" y="27806"/>
                  </a:cubicBezTo>
                  <a:lnTo>
                    <a:pt x="3739828" y="1263536"/>
                  </a:lnTo>
                  <a:cubicBezTo>
                    <a:pt x="3739828" y="1278893"/>
                    <a:pt x="3727379" y="1291342"/>
                    <a:pt x="3712022" y="1291342"/>
                  </a:cubicBezTo>
                  <a:lnTo>
                    <a:pt x="27806" y="1291342"/>
                  </a:lnTo>
                  <a:cubicBezTo>
                    <a:pt x="12449" y="1291342"/>
                    <a:pt x="0" y="1278893"/>
                    <a:pt x="0" y="1263536"/>
                  </a:cubicBezTo>
                  <a:lnTo>
                    <a:pt x="0" y="27806"/>
                  </a:lnTo>
                  <a:cubicBezTo>
                    <a:pt x="0" y="12449"/>
                    <a:pt x="12449" y="0"/>
                    <a:pt x="27806" y="0"/>
                  </a:cubicBezTo>
                  <a:close/>
                </a:path>
              </a:pathLst>
            </a:custGeom>
            <a:solidFill>
              <a:srgbClr val="FFCF00"/>
            </a:solidFill>
          </p:spPr>
        </p:sp>
        <p:sp>
          <p:nvSpPr>
            <p:cNvPr name="TextBox 10" id="10"/>
            <p:cNvSpPr txBox="true"/>
            <p:nvPr/>
          </p:nvSpPr>
          <p:spPr>
            <a:xfrm>
              <a:off x="0" y="-47625"/>
              <a:ext cx="3739828" cy="1338967"/>
            </a:xfrm>
            <a:prstGeom prst="rect">
              <a:avLst/>
            </a:prstGeom>
          </p:spPr>
          <p:txBody>
            <a:bodyPr anchor="ctr" rtlCol="false" tIns="50800" lIns="50800" bIns="50800" rIns="50800"/>
            <a:lstStyle/>
            <a:p>
              <a:pPr algn="ctr">
                <a:lnSpc>
                  <a:spcPts val="3549"/>
                </a:lnSpc>
              </a:pPr>
            </a:p>
          </p:txBody>
        </p:sp>
      </p:grpSp>
      <p:sp>
        <p:nvSpPr>
          <p:cNvPr name="TextBox 11" id="11"/>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2" id="12"/>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3" id="13"/>
          <p:cNvSpPr txBox="true"/>
          <p:nvPr/>
        </p:nvSpPr>
        <p:spPr>
          <a:xfrm rot="0">
            <a:off x="3805377" y="3187741"/>
            <a:ext cx="12099431" cy="1109944"/>
          </a:xfrm>
          <a:prstGeom prst="rect">
            <a:avLst/>
          </a:prstGeom>
        </p:spPr>
        <p:txBody>
          <a:bodyPr anchor="t" rtlCol="false" tIns="0" lIns="0" bIns="0" rIns="0">
            <a:spAutoFit/>
          </a:bodyPr>
          <a:lstStyle/>
          <a:p>
            <a:pPr algn="ctr">
              <a:lnSpc>
                <a:spcPts val="4442"/>
              </a:lnSpc>
            </a:pPr>
            <a:r>
              <a:rPr lang="en-US" sz="3173">
                <a:solidFill>
                  <a:srgbClr val="000000"/>
                </a:solidFill>
                <a:latin typeface="Canva Sans"/>
                <a:ea typeface="Canva Sans"/>
                <a:cs typeface="Canva Sans"/>
                <a:sym typeface="Canva Sans"/>
              </a:rPr>
              <a:t>The most frequently ordered item is the Side Salad, with a total of </a:t>
            </a:r>
            <a:r>
              <a:rPr lang="en-US" sz="3173" b="true">
                <a:solidFill>
                  <a:srgbClr val="000000"/>
                </a:solidFill>
                <a:latin typeface="Canva Sans Bold"/>
                <a:ea typeface="Canva Sans Bold"/>
                <a:cs typeface="Canva Sans Bold"/>
                <a:sym typeface="Canva Sans Bold"/>
              </a:rPr>
              <a:t>631 orders</a:t>
            </a:r>
            <a:r>
              <a:rPr lang="en-US" sz="3173">
                <a:solidFill>
                  <a:srgbClr val="000000"/>
                </a:solidFill>
                <a:latin typeface="Canva Sans"/>
                <a:ea typeface="Canva Sans"/>
                <a:cs typeface="Canva Sans"/>
                <a:sym typeface="Canva Sans"/>
              </a:rPr>
              <a:t>.</a:t>
            </a:r>
          </a:p>
        </p:txBody>
      </p:sp>
      <p:grpSp>
        <p:nvGrpSpPr>
          <p:cNvPr name="Group 14" id="14"/>
          <p:cNvGrpSpPr/>
          <p:nvPr/>
        </p:nvGrpSpPr>
        <p:grpSpPr>
          <a:xfrm rot="0">
            <a:off x="2321838" y="3254416"/>
            <a:ext cx="1181815" cy="1235601"/>
            <a:chOff x="0" y="0"/>
            <a:chExt cx="3151506" cy="3294936"/>
          </a:xfrm>
        </p:grpSpPr>
        <p:sp>
          <p:nvSpPr>
            <p:cNvPr name="Freeform 15" id="15"/>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16" id="16"/>
          <p:cNvSpPr txBox="true"/>
          <p:nvPr/>
        </p:nvSpPr>
        <p:spPr>
          <a:xfrm rot="0">
            <a:off x="2663300" y="3433892"/>
            <a:ext cx="729812" cy="857250"/>
          </a:xfrm>
          <a:prstGeom prst="rect">
            <a:avLst/>
          </a:prstGeom>
        </p:spPr>
        <p:txBody>
          <a:bodyPr anchor="t" rtlCol="false" tIns="0" lIns="0" bIns="0" rIns="0">
            <a:spAutoFit/>
          </a:bodyPr>
          <a:lstStyle/>
          <a:p>
            <a:pPr algn="l">
              <a:lnSpc>
                <a:spcPts val="6756"/>
              </a:lnSpc>
            </a:pPr>
            <a:r>
              <a:rPr lang="en-US" sz="5630" b="true">
                <a:solidFill>
                  <a:srgbClr val="FFFFFF"/>
                </a:solidFill>
                <a:latin typeface="Canva Sans Bold"/>
                <a:ea typeface="Canva Sans Bold"/>
                <a:cs typeface="Canva Sans Bold"/>
                <a:sym typeface="Canva Sans Bold"/>
              </a:rPr>
              <a:t>3</a:t>
            </a:r>
          </a:p>
        </p:txBody>
      </p:sp>
      <p:sp>
        <p:nvSpPr>
          <p:cNvPr name="TextBox 17" id="17"/>
          <p:cNvSpPr txBox="true"/>
          <p:nvPr/>
        </p:nvSpPr>
        <p:spPr>
          <a:xfrm rot="0">
            <a:off x="5030234" y="1406936"/>
            <a:ext cx="8227532" cy="639613"/>
          </a:xfrm>
          <a:prstGeom prst="rect">
            <a:avLst/>
          </a:prstGeom>
        </p:spPr>
        <p:txBody>
          <a:bodyPr anchor="t" rtlCol="false" tIns="0" lIns="0" bIns="0" rIns="0">
            <a:spAutoFit/>
          </a:bodyPr>
          <a:lstStyle/>
          <a:p>
            <a:pPr algn="l">
              <a:lnSpc>
                <a:spcPts val="4727"/>
              </a:lnSpc>
            </a:pPr>
            <a:r>
              <a:rPr lang="en-US" sz="4824">
                <a:solidFill>
                  <a:srgbClr val="FFFFFF"/>
                </a:solidFill>
                <a:latin typeface="Rubik Spray Paint"/>
                <a:ea typeface="Rubik Spray Paint"/>
                <a:cs typeface="Rubik Spray Paint"/>
                <a:sym typeface="Rubik Spray Paint"/>
              </a:rPr>
              <a:t>PROBLEM 3 &amp; 4 INSIGHTS</a:t>
            </a:r>
          </a:p>
        </p:txBody>
      </p:sp>
      <p:sp>
        <p:nvSpPr>
          <p:cNvPr name="TextBox 18" id="18"/>
          <p:cNvSpPr txBox="true"/>
          <p:nvPr/>
        </p:nvSpPr>
        <p:spPr>
          <a:xfrm rot="0">
            <a:off x="3689980" y="5214326"/>
            <a:ext cx="12099431" cy="1109944"/>
          </a:xfrm>
          <a:prstGeom prst="rect">
            <a:avLst/>
          </a:prstGeom>
        </p:spPr>
        <p:txBody>
          <a:bodyPr anchor="t" rtlCol="false" tIns="0" lIns="0" bIns="0" rIns="0">
            <a:spAutoFit/>
          </a:bodyPr>
          <a:lstStyle/>
          <a:p>
            <a:pPr algn="ctr">
              <a:lnSpc>
                <a:spcPts val="4442"/>
              </a:lnSpc>
            </a:pPr>
            <a:r>
              <a:rPr lang="en-US" sz="3173">
                <a:solidFill>
                  <a:srgbClr val="000000"/>
                </a:solidFill>
                <a:latin typeface="Canva Sans"/>
                <a:ea typeface="Canva Sans"/>
                <a:cs typeface="Canva Sans"/>
                <a:sym typeface="Canva Sans"/>
              </a:rPr>
              <a:t>The total revenue generated from sales amounts to </a:t>
            </a:r>
            <a:r>
              <a:rPr lang="en-US" sz="3173" b="true">
                <a:solidFill>
                  <a:srgbClr val="000000"/>
                </a:solidFill>
                <a:latin typeface="Canva Sans Bold"/>
                <a:ea typeface="Canva Sans Bold"/>
                <a:cs typeface="Canva Sans Bold"/>
                <a:sym typeface="Canva Sans Bold"/>
              </a:rPr>
              <a:t>₹61,626.29</a:t>
            </a:r>
            <a:r>
              <a:rPr lang="en-US" sz="3173">
                <a:solidFill>
                  <a:srgbClr val="000000"/>
                </a:solidFill>
                <a:latin typeface="Canva Sans"/>
                <a:ea typeface="Canva Sans"/>
                <a:cs typeface="Canva Sans"/>
                <a:sym typeface="Canva Sans"/>
              </a:rPr>
              <a:t>.</a:t>
            </a:r>
          </a:p>
        </p:txBody>
      </p:sp>
      <p:grpSp>
        <p:nvGrpSpPr>
          <p:cNvPr name="Group 19" id="19"/>
          <p:cNvGrpSpPr/>
          <p:nvPr/>
        </p:nvGrpSpPr>
        <p:grpSpPr>
          <a:xfrm rot="0">
            <a:off x="2206442" y="5281001"/>
            <a:ext cx="1181815" cy="1235601"/>
            <a:chOff x="0" y="0"/>
            <a:chExt cx="3151506" cy="3294936"/>
          </a:xfrm>
        </p:grpSpPr>
        <p:sp>
          <p:nvSpPr>
            <p:cNvPr name="Freeform 20" id="20"/>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21" id="21"/>
          <p:cNvSpPr txBox="true"/>
          <p:nvPr/>
        </p:nvSpPr>
        <p:spPr>
          <a:xfrm rot="0">
            <a:off x="2547903" y="5460476"/>
            <a:ext cx="729812" cy="857250"/>
          </a:xfrm>
          <a:prstGeom prst="rect">
            <a:avLst/>
          </a:prstGeom>
        </p:spPr>
        <p:txBody>
          <a:bodyPr anchor="t" rtlCol="false" tIns="0" lIns="0" bIns="0" rIns="0">
            <a:spAutoFit/>
          </a:bodyPr>
          <a:lstStyle/>
          <a:p>
            <a:pPr algn="l">
              <a:lnSpc>
                <a:spcPts val="6756"/>
              </a:lnSpc>
            </a:pPr>
            <a:r>
              <a:rPr lang="en-US" sz="5630" b="true">
                <a:solidFill>
                  <a:srgbClr val="FFFFFF"/>
                </a:solidFill>
                <a:latin typeface="Canva Sans Bold"/>
                <a:ea typeface="Canva Sans Bold"/>
                <a:cs typeface="Canva Sans Bold"/>
                <a:sym typeface="Canva Sans Bold"/>
              </a:rPr>
              <a:t>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80909"/>
        </a:solidFill>
      </p:bgPr>
    </p:bg>
    <p:spTree>
      <p:nvGrpSpPr>
        <p:cNvPr id="1" name=""/>
        <p:cNvGrpSpPr/>
        <p:nvPr/>
      </p:nvGrpSpPr>
      <p:grpSpPr>
        <a:xfrm>
          <a:off x="0" y="0"/>
          <a:ext cx="0" cy="0"/>
          <a:chOff x="0" y="0"/>
          <a:chExt cx="0" cy="0"/>
        </a:xfrm>
      </p:grpSpPr>
      <p:sp>
        <p:nvSpPr>
          <p:cNvPr name="Freeform 2" id="2"/>
          <p:cNvSpPr/>
          <p:nvPr/>
        </p:nvSpPr>
        <p:spPr>
          <a:xfrm flipH="false" flipV="false" rot="-93392">
            <a:off x="-1015713" y="3269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3" id="3"/>
          <p:cNvSpPr/>
          <p:nvPr/>
        </p:nvSpPr>
        <p:spPr>
          <a:xfrm flipH="false" flipV="false" rot="-93392">
            <a:off x="9559974" y="-311212"/>
            <a:ext cx="10298097" cy="10496617"/>
          </a:xfrm>
          <a:custGeom>
            <a:avLst/>
            <a:gdLst/>
            <a:ahLst/>
            <a:cxnLst/>
            <a:rect r="r" b="b" t="t" l="l"/>
            <a:pathLst>
              <a:path h="10496617" w="10298097">
                <a:moveTo>
                  <a:pt x="0" y="0"/>
                </a:moveTo>
                <a:lnTo>
                  <a:pt x="10298097" y="0"/>
                </a:lnTo>
                <a:lnTo>
                  <a:pt x="10298097" y="10496617"/>
                </a:lnTo>
                <a:lnTo>
                  <a:pt x="0" y="10496617"/>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1927" b="0"/>
            </a:stretch>
          </a:blipFill>
        </p:spPr>
      </p:sp>
      <p:sp>
        <p:nvSpPr>
          <p:cNvPr name="Freeform 4" id="4"/>
          <p:cNvSpPr/>
          <p:nvPr/>
        </p:nvSpPr>
        <p:spPr>
          <a:xfrm flipH="false" flipV="false" rot="10051337">
            <a:off x="14190093" y="3715643"/>
            <a:ext cx="6735829" cy="6971348"/>
          </a:xfrm>
          <a:custGeom>
            <a:avLst/>
            <a:gdLst/>
            <a:ahLst/>
            <a:cxnLst/>
            <a:rect r="r" b="b" t="t" l="l"/>
            <a:pathLst>
              <a:path h="6971348" w="6735829">
                <a:moveTo>
                  <a:pt x="0" y="0"/>
                </a:moveTo>
                <a:lnTo>
                  <a:pt x="6735829" y="0"/>
                </a:lnTo>
                <a:lnTo>
                  <a:pt x="6735829" y="6971348"/>
                </a:lnTo>
                <a:lnTo>
                  <a:pt x="0" y="69713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231380">
            <a:off x="15222296" y="-1584336"/>
            <a:ext cx="6628357" cy="3832396"/>
          </a:xfrm>
          <a:custGeom>
            <a:avLst/>
            <a:gdLst/>
            <a:ahLst/>
            <a:cxnLst/>
            <a:rect r="r" b="b" t="t" l="l"/>
            <a:pathLst>
              <a:path h="3832396" w="6628357">
                <a:moveTo>
                  <a:pt x="0" y="0"/>
                </a:moveTo>
                <a:lnTo>
                  <a:pt x="6628357" y="0"/>
                </a:lnTo>
                <a:lnTo>
                  <a:pt x="6628357" y="3832396"/>
                </a:lnTo>
                <a:lnTo>
                  <a:pt x="0" y="3832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648210"/>
            <a:ext cx="531252" cy="475229"/>
          </a:xfrm>
          <a:custGeom>
            <a:avLst/>
            <a:gdLst/>
            <a:ahLst/>
            <a:cxnLst/>
            <a:rect r="r" b="b" t="t" l="l"/>
            <a:pathLst>
              <a:path h="475229" w="531252">
                <a:moveTo>
                  <a:pt x="0" y="0"/>
                </a:moveTo>
                <a:lnTo>
                  <a:pt x="531252" y="0"/>
                </a:lnTo>
                <a:lnTo>
                  <a:pt x="531252" y="475230"/>
                </a:lnTo>
                <a:lnTo>
                  <a:pt x="0" y="4752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04815">
            <a:off x="-834435" y="8981083"/>
            <a:ext cx="19664724" cy="2684502"/>
          </a:xfrm>
          <a:custGeom>
            <a:avLst/>
            <a:gdLst/>
            <a:ahLst/>
            <a:cxnLst/>
            <a:rect r="r" b="b" t="t" l="l"/>
            <a:pathLst>
              <a:path h="2684502" w="19664724">
                <a:moveTo>
                  <a:pt x="0" y="0"/>
                </a:moveTo>
                <a:lnTo>
                  <a:pt x="19664723" y="0"/>
                </a:lnTo>
                <a:lnTo>
                  <a:pt x="19664723" y="2684502"/>
                </a:lnTo>
                <a:lnTo>
                  <a:pt x="0" y="2684502"/>
                </a:lnTo>
                <a:lnTo>
                  <a:pt x="0" y="0"/>
                </a:lnTo>
                <a:close/>
              </a:path>
            </a:pathLst>
          </a:custGeom>
          <a:blipFill>
            <a:blip r:embed="rId10"/>
            <a:stretch>
              <a:fillRect l="0" t="0" r="0" b="-122897"/>
            </a:stretch>
          </a:blipFill>
        </p:spPr>
      </p:sp>
      <p:grpSp>
        <p:nvGrpSpPr>
          <p:cNvPr name="Group 8" id="8"/>
          <p:cNvGrpSpPr/>
          <p:nvPr/>
        </p:nvGrpSpPr>
        <p:grpSpPr>
          <a:xfrm rot="0">
            <a:off x="2044170" y="2463963"/>
            <a:ext cx="14199660" cy="6180798"/>
            <a:chOff x="0" y="0"/>
            <a:chExt cx="3739828" cy="1627864"/>
          </a:xfrm>
        </p:grpSpPr>
        <p:sp>
          <p:nvSpPr>
            <p:cNvPr name="Freeform 9" id="9"/>
            <p:cNvSpPr/>
            <p:nvPr/>
          </p:nvSpPr>
          <p:spPr>
            <a:xfrm flipH="false" flipV="false" rot="0">
              <a:off x="0" y="0"/>
              <a:ext cx="3739828" cy="1627864"/>
            </a:xfrm>
            <a:custGeom>
              <a:avLst/>
              <a:gdLst/>
              <a:ahLst/>
              <a:cxnLst/>
              <a:rect r="r" b="b" t="t" l="l"/>
              <a:pathLst>
                <a:path h="1627864" w="3739828">
                  <a:moveTo>
                    <a:pt x="27806" y="0"/>
                  </a:moveTo>
                  <a:lnTo>
                    <a:pt x="3712022" y="0"/>
                  </a:lnTo>
                  <a:cubicBezTo>
                    <a:pt x="3727379" y="0"/>
                    <a:pt x="3739828" y="12449"/>
                    <a:pt x="3739828" y="27806"/>
                  </a:cubicBezTo>
                  <a:lnTo>
                    <a:pt x="3739828" y="1600058"/>
                  </a:lnTo>
                  <a:cubicBezTo>
                    <a:pt x="3739828" y="1615415"/>
                    <a:pt x="3727379" y="1627864"/>
                    <a:pt x="3712022" y="1627864"/>
                  </a:cubicBezTo>
                  <a:lnTo>
                    <a:pt x="27806" y="1627864"/>
                  </a:lnTo>
                  <a:cubicBezTo>
                    <a:pt x="12449" y="1627864"/>
                    <a:pt x="0" y="1615415"/>
                    <a:pt x="0" y="1600058"/>
                  </a:cubicBezTo>
                  <a:lnTo>
                    <a:pt x="0" y="27806"/>
                  </a:lnTo>
                  <a:cubicBezTo>
                    <a:pt x="0" y="12449"/>
                    <a:pt x="12449" y="0"/>
                    <a:pt x="27806" y="0"/>
                  </a:cubicBezTo>
                  <a:close/>
                </a:path>
              </a:pathLst>
            </a:custGeom>
            <a:solidFill>
              <a:srgbClr val="FFCF00"/>
            </a:solidFill>
          </p:spPr>
        </p:sp>
        <p:sp>
          <p:nvSpPr>
            <p:cNvPr name="TextBox 10" id="10"/>
            <p:cNvSpPr txBox="true"/>
            <p:nvPr/>
          </p:nvSpPr>
          <p:spPr>
            <a:xfrm>
              <a:off x="0" y="-47625"/>
              <a:ext cx="3739828" cy="1675489"/>
            </a:xfrm>
            <a:prstGeom prst="rect">
              <a:avLst/>
            </a:prstGeom>
          </p:spPr>
          <p:txBody>
            <a:bodyPr anchor="ctr" rtlCol="false" tIns="50800" lIns="50800" bIns="50800" rIns="50800"/>
            <a:lstStyle/>
            <a:p>
              <a:pPr algn="ctr">
                <a:lnSpc>
                  <a:spcPts val="3549"/>
                </a:lnSpc>
              </a:pPr>
            </a:p>
          </p:txBody>
        </p:sp>
      </p:grpSp>
      <p:sp>
        <p:nvSpPr>
          <p:cNvPr name="TextBox 11" id="11"/>
          <p:cNvSpPr txBox="true"/>
          <p:nvPr/>
        </p:nvSpPr>
        <p:spPr>
          <a:xfrm rot="0">
            <a:off x="1774047" y="691352"/>
            <a:ext cx="2524290" cy="430861"/>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MCDONALD'S</a:t>
            </a:r>
          </a:p>
        </p:txBody>
      </p:sp>
      <p:sp>
        <p:nvSpPr>
          <p:cNvPr name="TextBox 12" id="12"/>
          <p:cNvSpPr txBox="true"/>
          <p:nvPr/>
        </p:nvSpPr>
        <p:spPr>
          <a:xfrm rot="0">
            <a:off x="1774047" y="-2961995"/>
            <a:ext cx="2524290" cy="430902"/>
          </a:xfrm>
          <a:prstGeom prst="rect">
            <a:avLst/>
          </a:prstGeom>
        </p:spPr>
        <p:txBody>
          <a:bodyPr anchor="t" rtlCol="false" tIns="0" lIns="0" bIns="0" rIns="0">
            <a:spAutoFit/>
          </a:bodyPr>
          <a:lstStyle/>
          <a:p>
            <a:pPr algn="l">
              <a:lnSpc>
                <a:spcPts val="3549"/>
              </a:lnSpc>
            </a:pPr>
            <a:r>
              <a:rPr lang="en-US" sz="2535" b="true">
                <a:solidFill>
                  <a:srgbClr val="FFFFFF"/>
                </a:solidFill>
                <a:latin typeface="Touvlo Bold"/>
                <a:ea typeface="Touvlo Bold"/>
                <a:cs typeface="Touvlo Bold"/>
                <a:sym typeface="Touvlo Bold"/>
              </a:rPr>
              <a:t>BORCELLE</a:t>
            </a:r>
          </a:p>
        </p:txBody>
      </p:sp>
      <p:sp>
        <p:nvSpPr>
          <p:cNvPr name="TextBox 13" id="13"/>
          <p:cNvSpPr txBox="true"/>
          <p:nvPr/>
        </p:nvSpPr>
        <p:spPr>
          <a:xfrm rot="0">
            <a:off x="3805377" y="2662316"/>
            <a:ext cx="12099431" cy="5605413"/>
          </a:xfrm>
          <a:prstGeom prst="rect">
            <a:avLst/>
          </a:prstGeom>
        </p:spPr>
        <p:txBody>
          <a:bodyPr anchor="t" rtlCol="false" tIns="0" lIns="0" bIns="0" rIns="0">
            <a:spAutoFit/>
          </a:bodyPr>
          <a:lstStyle/>
          <a:p>
            <a:pPr algn="l">
              <a:lnSpc>
                <a:spcPts val="4442"/>
              </a:lnSpc>
            </a:pPr>
            <a:r>
              <a:rPr lang="en-US" sz="3173">
                <a:solidFill>
                  <a:srgbClr val="000000"/>
                </a:solidFill>
                <a:latin typeface="Canva Sans"/>
                <a:ea typeface="Canva Sans"/>
                <a:cs typeface="Canva Sans"/>
                <a:sym typeface="Canva Sans"/>
              </a:rPr>
              <a:t>Burger remains the top revenue-generating category across all three months (Jan, Feb, Mar), maintaining consistent performance.</a:t>
            </a:r>
          </a:p>
          <a:p>
            <a:pPr algn="l">
              <a:lnSpc>
                <a:spcPts val="4442"/>
              </a:lnSpc>
            </a:pPr>
            <a:r>
              <a:rPr lang="en-US" sz="3173">
                <a:solidFill>
                  <a:srgbClr val="000000"/>
                </a:solidFill>
                <a:latin typeface="Canva Sans"/>
                <a:ea typeface="Canva Sans"/>
                <a:cs typeface="Canva Sans"/>
                <a:sym typeface="Canva Sans"/>
              </a:rPr>
              <a:t>Chicken, Pasta, and Sandwich also show stable revenue, ranking next after Burger.</a:t>
            </a:r>
          </a:p>
          <a:p>
            <a:pPr algn="l">
              <a:lnSpc>
                <a:spcPts val="4442"/>
              </a:lnSpc>
            </a:pPr>
            <a:r>
              <a:rPr lang="en-US" sz="3173">
                <a:solidFill>
                  <a:srgbClr val="000000"/>
                </a:solidFill>
                <a:latin typeface="Canva Sans"/>
                <a:ea typeface="Canva Sans"/>
                <a:cs typeface="Canva Sans"/>
                <a:sym typeface="Canva Sans"/>
              </a:rPr>
              <a:t>Other categories like Breakfast, Salad, Shakes, Sides, and Wraps generate significantly lower revenue, indicating limited contribution to overall sales.</a:t>
            </a:r>
          </a:p>
          <a:p>
            <a:pPr algn="l">
              <a:lnSpc>
                <a:spcPts val="4442"/>
              </a:lnSpc>
            </a:pPr>
            <a:r>
              <a:rPr lang="en-US" sz="3173">
                <a:solidFill>
                  <a:srgbClr val="000000"/>
                </a:solidFill>
                <a:latin typeface="Canva Sans"/>
                <a:ea typeface="Canva Sans"/>
                <a:cs typeface="Canva Sans"/>
                <a:sym typeface="Canva Sans"/>
              </a:rPr>
              <a:t>Revenue trends are fairly consistent month-over-month, suggesting stable customer preferences.</a:t>
            </a:r>
          </a:p>
        </p:txBody>
      </p:sp>
      <p:grpSp>
        <p:nvGrpSpPr>
          <p:cNvPr name="Group 14" id="14"/>
          <p:cNvGrpSpPr/>
          <p:nvPr/>
        </p:nvGrpSpPr>
        <p:grpSpPr>
          <a:xfrm rot="0">
            <a:off x="2321838" y="2906693"/>
            <a:ext cx="1181815" cy="1235601"/>
            <a:chOff x="0" y="0"/>
            <a:chExt cx="3151506" cy="3294936"/>
          </a:xfrm>
        </p:grpSpPr>
        <p:sp>
          <p:nvSpPr>
            <p:cNvPr name="Freeform 15" id="15"/>
            <p:cNvSpPr/>
            <p:nvPr/>
          </p:nvSpPr>
          <p:spPr>
            <a:xfrm flipH="false" flipV="false" rot="0">
              <a:off x="-145669" y="-11430"/>
              <a:ext cx="3442966" cy="3452114"/>
            </a:xfrm>
            <a:custGeom>
              <a:avLst/>
              <a:gdLst/>
              <a:ahLst/>
              <a:cxnLst/>
              <a:rect r="r" b="b" t="t" l="l"/>
              <a:pathLst>
                <a:path h="3452114" w="3442966">
                  <a:moveTo>
                    <a:pt x="2048361" y="13970"/>
                  </a:moveTo>
                  <a:cubicBezTo>
                    <a:pt x="2272632" y="0"/>
                    <a:pt x="2503983" y="42799"/>
                    <a:pt x="2713371" y="149098"/>
                  </a:cubicBezTo>
                  <a:cubicBezTo>
                    <a:pt x="3271736" y="432435"/>
                    <a:pt x="3442966" y="1059942"/>
                    <a:pt x="3140670" y="1550670"/>
                  </a:cubicBezTo>
                  <a:lnTo>
                    <a:pt x="2324364" y="2793238"/>
                  </a:lnTo>
                  <a:cubicBezTo>
                    <a:pt x="2001974" y="3283966"/>
                    <a:pt x="1287977" y="3452114"/>
                    <a:pt x="729612" y="3168777"/>
                  </a:cubicBezTo>
                  <a:cubicBezTo>
                    <a:pt x="171246" y="2885440"/>
                    <a:pt x="0" y="2257933"/>
                    <a:pt x="302312" y="1767205"/>
                  </a:cubicBezTo>
                  <a:lnTo>
                    <a:pt x="1118618" y="524637"/>
                  </a:lnTo>
                  <a:cubicBezTo>
                    <a:pt x="1320057" y="217932"/>
                    <a:pt x="1674527" y="37211"/>
                    <a:pt x="2048361" y="13970"/>
                  </a:cubicBezTo>
                  <a:close/>
                </a:path>
              </a:pathLst>
            </a:custGeom>
            <a:solidFill>
              <a:srgbClr val="D80909"/>
            </a:solidFill>
          </p:spPr>
        </p:sp>
      </p:grpSp>
      <p:sp>
        <p:nvSpPr>
          <p:cNvPr name="TextBox 16" id="16"/>
          <p:cNvSpPr txBox="true"/>
          <p:nvPr/>
        </p:nvSpPr>
        <p:spPr>
          <a:xfrm rot="0">
            <a:off x="2663300" y="3086169"/>
            <a:ext cx="729812" cy="857250"/>
          </a:xfrm>
          <a:prstGeom prst="rect">
            <a:avLst/>
          </a:prstGeom>
        </p:spPr>
        <p:txBody>
          <a:bodyPr anchor="t" rtlCol="false" tIns="0" lIns="0" bIns="0" rIns="0">
            <a:spAutoFit/>
          </a:bodyPr>
          <a:lstStyle/>
          <a:p>
            <a:pPr algn="l">
              <a:lnSpc>
                <a:spcPts val="6756"/>
              </a:lnSpc>
            </a:pPr>
            <a:r>
              <a:rPr lang="en-US" sz="5630" b="true">
                <a:solidFill>
                  <a:srgbClr val="FFFFFF"/>
                </a:solidFill>
                <a:latin typeface="Canva Sans Bold"/>
                <a:ea typeface="Canva Sans Bold"/>
                <a:cs typeface="Canva Sans Bold"/>
                <a:sym typeface="Canva Sans Bold"/>
              </a:rPr>
              <a:t>5</a:t>
            </a:r>
          </a:p>
        </p:txBody>
      </p:sp>
      <p:sp>
        <p:nvSpPr>
          <p:cNvPr name="TextBox 17" id="17"/>
          <p:cNvSpPr txBox="true"/>
          <p:nvPr/>
        </p:nvSpPr>
        <p:spPr>
          <a:xfrm rot="0">
            <a:off x="5867957" y="1586813"/>
            <a:ext cx="7102710" cy="639613"/>
          </a:xfrm>
          <a:prstGeom prst="rect">
            <a:avLst/>
          </a:prstGeom>
        </p:spPr>
        <p:txBody>
          <a:bodyPr anchor="t" rtlCol="false" tIns="0" lIns="0" bIns="0" rIns="0">
            <a:spAutoFit/>
          </a:bodyPr>
          <a:lstStyle/>
          <a:p>
            <a:pPr algn="l">
              <a:lnSpc>
                <a:spcPts val="4727"/>
              </a:lnSpc>
            </a:pPr>
            <a:r>
              <a:rPr lang="en-US" sz="4824">
                <a:solidFill>
                  <a:srgbClr val="FFFFFF"/>
                </a:solidFill>
                <a:latin typeface="Rubik Spray Paint"/>
                <a:ea typeface="Rubik Spray Paint"/>
                <a:cs typeface="Rubik Spray Paint"/>
                <a:sym typeface="Rubik Spray Paint"/>
              </a:rPr>
              <a:t>PROBLEM 5 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DAGmadBmP3U</dc:identifier>
  <dcterms:modified xsi:type="dcterms:W3CDTF">2011-08-01T06:04:30Z</dcterms:modified>
  <cp:revision>1</cp:revision>
  <dc:title>EXCEL DASHBOARD INSIGHT</dc:title>
</cp:coreProperties>
</file>